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0"/>
  </p:notesMasterIdLst>
  <p:sldIdLst>
    <p:sldId id="282" r:id="rId2"/>
    <p:sldId id="391" r:id="rId3"/>
    <p:sldId id="439" r:id="rId4"/>
    <p:sldId id="418" r:id="rId5"/>
    <p:sldId id="440" r:id="rId6"/>
    <p:sldId id="441" r:id="rId7"/>
    <p:sldId id="442" r:id="rId8"/>
    <p:sldId id="443" r:id="rId9"/>
    <p:sldId id="423" r:id="rId10"/>
    <p:sldId id="445" r:id="rId11"/>
    <p:sldId id="420" r:id="rId12"/>
    <p:sldId id="421" r:id="rId13"/>
    <p:sldId id="422" r:id="rId14"/>
    <p:sldId id="424" r:id="rId15"/>
    <p:sldId id="426" r:id="rId16"/>
    <p:sldId id="428" r:id="rId17"/>
    <p:sldId id="429" r:id="rId18"/>
    <p:sldId id="430" r:id="rId19"/>
    <p:sldId id="431" r:id="rId20"/>
    <p:sldId id="432" r:id="rId21"/>
    <p:sldId id="433" r:id="rId22"/>
    <p:sldId id="434" r:id="rId23"/>
    <p:sldId id="447" r:id="rId24"/>
    <p:sldId id="444" r:id="rId25"/>
    <p:sldId id="452" r:id="rId26"/>
    <p:sldId id="453" r:id="rId27"/>
    <p:sldId id="450" r:id="rId28"/>
    <p:sldId id="451" r:id="rId29"/>
  </p:sldIdLst>
  <p:sldSz cx="9144000" cy="6858000" type="screen4x3"/>
  <p:notesSz cx="6858000" cy="9144000"/>
  <p:defaultTextStyle>
    <a:defPPr>
      <a:defRPr lang="th-TH"/>
    </a:defPPr>
    <a:lvl1pPr algn="l" rtl="0" fontAlgn="base">
      <a:spcBef>
        <a:spcPct val="0"/>
      </a:spcBef>
      <a:spcAft>
        <a:spcPct val="0"/>
      </a:spcAft>
      <a:defRPr sz="3600"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sz="3600"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sz="3600"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sz="3600"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sz="3600" kern="1200">
        <a:solidFill>
          <a:schemeClr val="tx1"/>
        </a:solidFill>
        <a:latin typeface="Tahoma" pitchFamily="34" charset="0"/>
        <a:ea typeface="+mn-ea"/>
        <a:cs typeface="Arial" pitchFamily="34" charset="0"/>
      </a:defRPr>
    </a:lvl5pPr>
    <a:lvl6pPr marL="2286000" algn="l" defTabSz="914400" rtl="0" eaLnBrk="1" latinLnBrk="0" hangingPunct="1">
      <a:defRPr sz="3600" kern="1200">
        <a:solidFill>
          <a:schemeClr val="tx1"/>
        </a:solidFill>
        <a:latin typeface="Tahoma" pitchFamily="34" charset="0"/>
        <a:ea typeface="+mn-ea"/>
        <a:cs typeface="Arial" pitchFamily="34" charset="0"/>
      </a:defRPr>
    </a:lvl6pPr>
    <a:lvl7pPr marL="2743200" algn="l" defTabSz="914400" rtl="0" eaLnBrk="1" latinLnBrk="0" hangingPunct="1">
      <a:defRPr sz="3600" kern="1200">
        <a:solidFill>
          <a:schemeClr val="tx1"/>
        </a:solidFill>
        <a:latin typeface="Tahoma" pitchFamily="34" charset="0"/>
        <a:ea typeface="+mn-ea"/>
        <a:cs typeface="Arial" pitchFamily="34" charset="0"/>
      </a:defRPr>
    </a:lvl7pPr>
    <a:lvl8pPr marL="3200400" algn="l" defTabSz="914400" rtl="0" eaLnBrk="1" latinLnBrk="0" hangingPunct="1">
      <a:defRPr sz="3600" kern="1200">
        <a:solidFill>
          <a:schemeClr val="tx1"/>
        </a:solidFill>
        <a:latin typeface="Tahoma" pitchFamily="34" charset="0"/>
        <a:ea typeface="+mn-ea"/>
        <a:cs typeface="Arial" pitchFamily="34" charset="0"/>
      </a:defRPr>
    </a:lvl8pPr>
    <a:lvl9pPr marL="3657600" algn="l" defTabSz="914400" rtl="0" eaLnBrk="1" latinLnBrk="0" hangingPunct="1">
      <a:defRPr sz="3600" kern="1200">
        <a:solidFill>
          <a:schemeClr val="tx1"/>
        </a:solidFill>
        <a:latin typeface="Tahoma"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0000CC"/>
    <a:srgbClr val="FF0000"/>
    <a:srgbClr val="CC6600"/>
    <a:srgbClr val="FF9966"/>
    <a:srgbClr val="CCCC00"/>
    <a:srgbClr val="FFCC66"/>
    <a:srgbClr val="009900"/>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1212" autoAdjust="0"/>
    <p:restoredTop sz="94627" autoAdjust="0"/>
  </p:normalViewPr>
  <p:slideViewPr>
    <p:cSldViewPr>
      <p:cViewPr>
        <p:scale>
          <a:sx n="75" d="100"/>
          <a:sy n="75" d="100"/>
        </p:scale>
        <p:origin x="-80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2" d="100"/>
          <a:sy n="32" d="100"/>
        </p:scale>
        <p:origin x="-1181" y="-5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algn="l" eaLnBrk="0" hangingPunct="0">
              <a:spcBef>
                <a:spcPct val="50000"/>
              </a:spcBef>
              <a:defRPr sz="1800">
                <a:latin typeface="Angsana New" pitchFamily="18" charset="-34"/>
                <a:cs typeface="+mn-cs"/>
              </a:defRPr>
            </a:lvl1pPr>
          </a:lstStyle>
          <a:p>
            <a:pPr>
              <a:defRPr/>
            </a:pPr>
            <a:endParaRPr lang="th-TH"/>
          </a:p>
        </p:txBody>
      </p:sp>
      <p:sp>
        <p:nvSpPr>
          <p:cNvPr id="22531" name="Rectangle 3"/>
          <p:cNvSpPr>
            <a:spLocks noGrp="1" noChangeArrowheads="1"/>
          </p:cNvSpPr>
          <p:nvPr>
            <p:ph type="dt" idx="1"/>
          </p:nvPr>
        </p:nvSpPr>
        <p:spPr bwMode="auto">
          <a:xfrm>
            <a:off x="3886200" y="0"/>
            <a:ext cx="2971800"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algn="r" eaLnBrk="0" hangingPunct="0">
              <a:spcBef>
                <a:spcPct val="50000"/>
              </a:spcBef>
              <a:defRPr sz="1800">
                <a:latin typeface="Angsana New" pitchFamily="18" charset="-34"/>
                <a:cs typeface="+mn-cs"/>
              </a:defRPr>
            </a:lvl1pPr>
          </a:lstStyle>
          <a:p>
            <a:pPr>
              <a:defRPr/>
            </a:pPr>
            <a:endParaRPr lang="th-TH"/>
          </a:p>
        </p:txBody>
      </p:sp>
      <p:sp>
        <p:nvSpPr>
          <p:cNvPr id="624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2533" name="Rectangle 5"/>
          <p:cNvSpPr>
            <a:spLocks noGrp="1" noChangeArrowheads="1"/>
          </p:cNvSpPr>
          <p:nvPr>
            <p:ph type="body" sz="quarter" idx="3"/>
          </p:nvPr>
        </p:nvSpPr>
        <p:spPr bwMode="auto">
          <a:xfrm>
            <a:off x="914400" y="4343400"/>
            <a:ext cx="5029200" cy="17954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22534" name="Rectangle 6"/>
          <p:cNvSpPr>
            <a:spLocks noGrp="1" noChangeArrowheads="1"/>
          </p:cNvSpPr>
          <p:nvPr>
            <p:ph type="ftr" sz="quarter" idx="4"/>
          </p:nvPr>
        </p:nvSpPr>
        <p:spPr bwMode="auto">
          <a:xfrm>
            <a:off x="0" y="8777288"/>
            <a:ext cx="2971800" cy="366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spAutoFit/>
          </a:bodyPr>
          <a:lstStyle>
            <a:lvl1pPr algn="l" eaLnBrk="0" hangingPunct="0">
              <a:spcBef>
                <a:spcPct val="50000"/>
              </a:spcBef>
              <a:defRPr sz="1800">
                <a:latin typeface="Angsana New" pitchFamily="18" charset="-34"/>
                <a:cs typeface="+mn-cs"/>
              </a:defRPr>
            </a:lvl1pPr>
          </a:lstStyle>
          <a:p>
            <a:pPr>
              <a:defRPr/>
            </a:pPr>
            <a:endParaRPr lang="th-TH"/>
          </a:p>
        </p:txBody>
      </p:sp>
      <p:sp>
        <p:nvSpPr>
          <p:cNvPr id="22535" name="Rectangle 7"/>
          <p:cNvSpPr>
            <a:spLocks noGrp="1" noChangeArrowheads="1"/>
          </p:cNvSpPr>
          <p:nvPr>
            <p:ph type="sldNum" sz="quarter" idx="5"/>
          </p:nvPr>
        </p:nvSpPr>
        <p:spPr bwMode="auto">
          <a:xfrm>
            <a:off x="3886200" y="8777288"/>
            <a:ext cx="2971800" cy="366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spAutoFit/>
          </a:bodyPr>
          <a:lstStyle>
            <a:lvl1pPr algn="r" eaLnBrk="0" hangingPunct="0">
              <a:spcBef>
                <a:spcPct val="50000"/>
              </a:spcBef>
              <a:defRPr sz="1800">
                <a:latin typeface="Angsana New" pitchFamily="18" charset="-34"/>
                <a:cs typeface="+mn-cs"/>
              </a:defRPr>
            </a:lvl1pPr>
          </a:lstStyle>
          <a:p>
            <a:pPr>
              <a:defRPr/>
            </a:pPr>
            <a:fld id="{DF314468-5BBA-49F8-B132-0585E811396B}"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ngsana New" pitchFamily="18" charset="-34"/>
        <a:ea typeface="+mn-ea"/>
        <a:cs typeface="+mn-cs"/>
      </a:defRPr>
    </a:lvl1pPr>
    <a:lvl2pPr marL="457200" algn="l" rtl="0" eaLnBrk="0" fontAlgn="base" hangingPunct="0">
      <a:spcBef>
        <a:spcPct val="30000"/>
      </a:spcBef>
      <a:spcAft>
        <a:spcPct val="0"/>
      </a:spcAft>
      <a:defRPr kern="1200">
        <a:solidFill>
          <a:schemeClr val="tx1"/>
        </a:solidFill>
        <a:latin typeface="Angsana New" pitchFamily="18" charset="-34"/>
        <a:ea typeface="+mn-ea"/>
        <a:cs typeface="+mn-cs"/>
      </a:defRPr>
    </a:lvl2pPr>
    <a:lvl3pPr marL="914400" algn="l" rtl="0" eaLnBrk="0" fontAlgn="base" hangingPunct="0">
      <a:spcBef>
        <a:spcPct val="30000"/>
      </a:spcBef>
      <a:spcAft>
        <a:spcPct val="0"/>
      </a:spcAft>
      <a:defRPr kern="1200">
        <a:solidFill>
          <a:schemeClr val="tx1"/>
        </a:solidFill>
        <a:latin typeface="Angsana New" pitchFamily="18" charset="-34"/>
        <a:ea typeface="+mn-ea"/>
        <a:cs typeface="+mn-cs"/>
      </a:defRPr>
    </a:lvl3pPr>
    <a:lvl4pPr marL="1371600" algn="l" rtl="0" eaLnBrk="0" fontAlgn="base" hangingPunct="0">
      <a:spcBef>
        <a:spcPct val="30000"/>
      </a:spcBef>
      <a:spcAft>
        <a:spcPct val="0"/>
      </a:spcAft>
      <a:defRPr kern="1200">
        <a:solidFill>
          <a:schemeClr val="tx1"/>
        </a:solidFill>
        <a:latin typeface="Angsana New" pitchFamily="18" charset="-34"/>
        <a:ea typeface="+mn-ea"/>
        <a:cs typeface="+mn-cs"/>
      </a:defRPr>
    </a:lvl4pPr>
    <a:lvl5pPr marL="1828800" algn="l" rtl="0" eaLnBrk="0" fontAlgn="base" hangingPunct="0">
      <a:spcBef>
        <a:spcPct val="30000"/>
      </a:spcBef>
      <a:spcAft>
        <a:spcPct val="0"/>
      </a:spcAft>
      <a:defRPr kern="1200">
        <a:solidFill>
          <a:schemeClr val="tx1"/>
        </a:solidFill>
        <a:latin typeface="Angsana New" pitchFamily="18" charset="-34"/>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p:txBody>
          <a:bodyPr/>
          <a:lstStyle/>
          <a:p>
            <a:pPr>
              <a:defRPr/>
            </a:pPr>
            <a:fld id="{5BDD3A9B-ED0A-424A-B237-60DC6913ECFD}" type="slidenum">
              <a:rPr lang="en-US" smtClean="0"/>
              <a:pPr>
                <a:defRPr/>
              </a:pPr>
              <a:t>1</a:t>
            </a:fld>
            <a:endParaRPr lang="th-TH"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xfrm>
            <a:off x="914400" y="4343400"/>
            <a:ext cx="5029200" cy="366713"/>
          </a:xfrm>
          <a:noFill/>
          <a:ln/>
        </p:spPr>
        <p:txBody>
          <a:bodyPr/>
          <a:lstStyle/>
          <a:p>
            <a:endParaRPr lang="en-US" smtClean="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p:spPr>
        <p:txBody>
          <a:bodyPr/>
          <a:lstStyle/>
          <a:p>
            <a:endParaRPr lang="en-US" smtClean="0">
              <a:cs typeface="Cordia New" pitchFamily="34" charset="-34"/>
            </a:endParaRPr>
          </a:p>
        </p:txBody>
      </p:sp>
      <p:sp>
        <p:nvSpPr>
          <p:cNvPr id="61444" name="Slide Number Placeholder 3"/>
          <p:cNvSpPr>
            <a:spLocks noGrp="1"/>
          </p:cNvSpPr>
          <p:nvPr>
            <p:ph type="sldNum" sz="quarter" idx="5"/>
          </p:nvPr>
        </p:nvSpPr>
        <p:spPr/>
        <p:txBody>
          <a:bodyPr/>
          <a:lstStyle/>
          <a:p>
            <a:pPr>
              <a:defRPr/>
            </a:pPr>
            <a:fld id="{61C621B6-C041-4C2A-8FCC-B86C9C0DD094}" type="slidenum">
              <a:rPr lang="en-US" smtClean="0"/>
              <a:pPr>
                <a:defRPr/>
              </a:pPr>
              <a:t>9</a:t>
            </a:fld>
            <a:endParaRPr lang="th-TH"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pPr>
              <a:defRPr/>
            </a:pPr>
            <a:fld id="{DF314468-5BBA-49F8-B132-0585E811396B}" type="slidenum">
              <a:rPr lang="en-US" smtClean="0"/>
              <a:pPr>
                <a:defRPr/>
              </a:pPr>
              <a:t>24</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pPr>
              <a:defRPr/>
            </a:pPr>
            <a:fld id="{DF314468-5BBA-49F8-B132-0585E811396B}" type="slidenum">
              <a:rPr lang="en-US" smtClean="0"/>
              <a:pPr>
                <a:defRPr/>
              </a:pPr>
              <a:t>26</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h-TH" smtClean="0"/>
              <a:t>คลิกเพื่อแก้ไขลักษณะชื่อเรื่องรองต้นแบบ</a:t>
            </a:r>
            <a:endParaRPr lang="th-TH"/>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1F85B689-801E-41D4-8911-44681320713A}" type="slidenum">
              <a:rPr lang="en-US"/>
              <a:pPr>
                <a:defRPr/>
              </a:pPr>
              <a:t>‹#›</a:t>
            </a:fld>
            <a:endParaRPr lang="th-TH"/>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5FEF730B-8CB7-40BA-B12B-0063413AE558}" type="slidenum">
              <a:rPr lang="en-US"/>
              <a:pPr>
                <a:defRPr/>
              </a:pPr>
              <a:t>‹#›</a:t>
            </a:fld>
            <a:endParaRPr lang="th-TH"/>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h-TH" smtClean="0"/>
              <a:t>คลิกเพื่อแก้ไขลักษณะของข้อความต้นแบบ</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D4A7D691-E870-4651-B0D1-3FBF3076A590}" type="slidenum">
              <a:rPr lang="en-US"/>
              <a:pPr>
                <a:defRPr/>
              </a:pPr>
              <a:t>‹#›</a:t>
            </a:fld>
            <a:endParaRPr lang="th-TH"/>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0A52817E-8CA1-4D33-9159-3259EA1F63BB}" type="slidenum">
              <a:rPr lang="en-US"/>
              <a:pPr>
                <a:defRPr/>
              </a:pPr>
              <a:t>‹#›</a:t>
            </a:fld>
            <a:endParaRPr lang="th-TH"/>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143000"/>
          </a:xfrm>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AC81219E-C980-4C9F-9829-0A125DB15AE3}" type="slidenum">
              <a:rPr lang="en-US"/>
              <a:pPr>
                <a:defRPr/>
              </a:pPr>
              <a:t>‹#›</a:t>
            </a:fld>
            <a:endParaRPr lang="th-TH"/>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5E395A19-CAD7-4D62-8C5E-2F7E30D39C07}" type="slidenum">
              <a:rPr lang="en-US"/>
              <a:pPr>
                <a:defRPr/>
              </a:pPr>
              <a:t>‹#›</a:t>
            </a:fld>
            <a:endParaRPr lang="th-TH"/>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A8A72F75-DCDA-40FC-A3E7-461FC88B68C7}" type="slidenum">
              <a:rPr lang="en-US"/>
              <a:pPr>
                <a:defRPr/>
              </a:pPr>
              <a:t>‹#›</a:t>
            </a:fld>
            <a:endParaRPr lang="th-TH"/>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5557F32A-BCFA-4F0A-8C60-EEDCE057331C}" type="slidenum">
              <a:rPr lang="en-US"/>
              <a:pPr>
                <a:defRPr/>
              </a:pPr>
              <a:t>‹#›</a:t>
            </a:fld>
            <a:endParaRPr lang="th-TH"/>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smtClean="0"/>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7C89C4A3-DD04-4F0B-BF10-EF064B8B4B19}" type="slidenum">
              <a:rPr lang="en-US"/>
              <a:pPr>
                <a:defRPr/>
              </a:pPr>
              <a:t>‹#›</a:t>
            </a:fld>
            <a:endParaRPr lang="th-TH"/>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8F4C37-B8C7-4DB9-8805-BD1F73D9A4AB}" type="slidenum">
              <a:rPr lang="en-US"/>
              <a:pPr>
                <a:defRPr/>
              </a:pPr>
              <a:t>‹#›</a:t>
            </a:fld>
            <a:endParaRPr lang="th-TH"/>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515100" y="609600"/>
            <a:ext cx="1943100" cy="5486400"/>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685800" y="609600"/>
            <a:ext cx="5676900" cy="5486400"/>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7A6B7887-E227-47CA-9304-6ED5FED4C809}" type="slidenum">
              <a:rPr lang="en-US"/>
              <a:pPr>
                <a:defRPr/>
              </a:pPr>
              <a:t>‹#›</a:t>
            </a:fld>
            <a:endParaRPr lang="th-TH"/>
          </a:p>
        </p:txBody>
      </p:sp>
    </p:spTree>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99FFCC"/>
            </a:gs>
            <a:gs pos="50000">
              <a:schemeClr val="bg1"/>
            </a:gs>
            <a:gs pos="100000">
              <a:srgbClr val="99FFCC"/>
            </a:gs>
          </a:gsLst>
          <a:lin ang="18900000" scaled="1"/>
        </a:gra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4099"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spcBef>
                <a:spcPct val="0"/>
              </a:spcBef>
              <a:defRPr sz="2600">
                <a:latin typeface="+mn-lt"/>
                <a:cs typeface="+mn-cs"/>
              </a:defRPr>
            </a:lvl1pPr>
          </a:lstStyle>
          <a:p>
            <a:pPr>
              <a:defRPr/>
            </a:pPr>
            <a:endParaRPr lang="th-TH"/>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defRPr sz="2600">
                <a:latin typeface="+mn-lt"/>
                <a:cs typeface="+mn-cs"/>
              </a:defRPr>
            </a:lvl1pPr>
          </a:lstStyle>
          <a:p>
            <a:pPr>
              <a:defRPr/>
            </a:pPr>
            <a:endParaRPr lang="th-TH"/>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defRPr sz="2600">
                <a:latin typeface="+mn-lt"/>
                <a:cs typeface="+mn-cs"/>
              </a:defRPr>
            </a:lvl1pPr>
          </a:lstStyle>
          <a:p>
            <a:pPr>
              <a:defRPr/>
            </a:pPr>
            <a:fld id="{83A3F06C-4A52-499C-808E-1FA84A2DBED2}" type="slidenum">
              <a:rPr lang="en-US"/>
              <a:pPr>
                <a:defRPr/>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zo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ngsana New" pitchFamily="18" charset="-34"/>
        </a:defRPr>
      </a:lvl2pPr>
      <a:lvl3pPr algn="ctr" rtl="0" eaLnBrk="0" fontAlgn="base" hangingPunct="0">
        <a:spcBef>
          <a:spcPct val="0"/>
        </a:spcBef>
        <a:spcAft>
          <a:spcPct val="0"/>
        </a:spcAft>
        <a:defRPr sz="4400">
          <a:solidFill>
            <a:schemeClr val="tx2"/>
          </a:solidFill>
          <a:latin typeface="Angsana New" pitchFamily="18" charset="-34"/>
        </a:defRPr>
      </a:lvl3pPr>
      <a:lvl4pPr algn="ctr" rtl="0" eaLnBrk="0" fontAlgn="base" hangingPunct="0">
        <a:spcBef>
          <a:spcPct val="0"/>
        </a:spcBef>
        <a:spcAft>
          <a:spcPct val="0"/>
        </a:spcAft>
        <a:defRPr sz="4400">
          <a:solidFill>
            <a:schemeClr val="tx2"/>
          </a:solidFill>
          <a:latin typeface="Angsana New" pitchFamily="18" charset="-34"/>
        </a:defRPr>
      </a:lvl4pPr>
      <a:lvl5pPr algn="ctr" rtl="0" eaLnBrk="0" fontAlgn="base" hangingPunct="0">
        <a:spcBef>
          <a:spcPct val="0"/>
        </a:spcBef>
        <a:spcAft>
          <a:spcPct val="0"/>
        </a:spcAft>
        <a:defRPr sz="4400">
          <a:solidFill>
            <a:schemeClr val="tx2"/>
          </a:solidFill>
          <a:latin typeface="Angsana New" pitchFamily="18" charset="-34"/>
        </a:defRPr>
      </a:lvl5pPr>
      <a:lvl6pPr marL="457200" algn="ctr" rtl="0" eaLnBrk="0" fontAlgn="base" hangingPunct="0">
        <a:spcBef>
          <a:spcPct val="0"/>
        </a:spcBef>
        <a:spcAft>
          <a:spcPct val="0"/>
        </a:spcAft>
        <a:defRPr sz="4400">
          <a:solidFill>
            <a:schemeClr val="tx2"/>
          </a:solidFill>
          <a:latin typeface="Angsana New" pitchFamily="18" charset="-34"/>
        </a:defRPr>
      </a:lvl6pPr>
      <a:lvl7pPr marL="914400" algn="ctr" rtl="0" eaLnBrk="0" fontAlgn="base" hangingPunct="0">
        <a:spcBef>
          <a:spcPct val="0"/>
        </a:spcBef>
        <a:spcAft>
          <a:spcPct val="0"/>
        </a:spcAft>
        <a:defRPr sz="4400">
          <a:solidFill>
            <a:schemeClr val="tx2"/>
          </a:solidFill>
          <a:latin typeface="Angsana New" pitchFamily="18" charset="-34"/>
        </a:defRPr>
      </a:lvl7pPr>
      <a:lvl8pPr marL="1371600" algn="ctr" rtl="0" eaLnBrk="0" fontAlgn="base" hangingPunct="0">
        <a:spcBef>
          <a:spcPct val="0"/>
        </a:spcBef>
        <a:spcAft>
          <a:spcPct val="0"/>
        </a:spcAft>
        <a:defRPr sz="4400">
          <a:solidFill>
            <a:schemeClr val="tx2"/>
          </a:solidFill>
          <a:latin typeface="Angsana New" pitchFamily="18" charset="-34"/>
        </a:defRPr>
      </a:lvl8pPr>
      <a:lvl9pPr marL="1828800" algn="ctr" rtl="0" eaLnBrk="0" fontAlgn="base" hangingPunct="0">
        <a:spcBef>
          <a:spcPct val="0"/>
        </a:spcBef>
        <a:spcAft>
          <a:spcPct val="0"/>
        </a:spcAft>
        <a:defRPr sz="4400">
          <a:solidFill>
            <a:schemeClr val="tx2"/>
          </a:solidFill>
          <a:latin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krupai.net/research/example123.doc" TargetMode="External"/><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CCFFCC"/>
            </a:gs>
          </a:gsLst>
          <a:lin ang="5400000" scaled="1"/>
        </a:gradFill>
        <a:effectLst/>
      </p:bgPr>
    </p:bg>
    <p:spTree>
      <p:nvGrpSpPr>
        <p:cNvPr id="1" name=""/>
        <p:cNvGrpSpPr/>
        <p:nvPr/>
      </p:nvGrpSpPr>
      <p:grpSpPr>
        <a:xfrm>
          <a:off x="0" y="0"/>
          <a:ext cx="0" cy="0"/>
          <a:chOff x="0" y="0"/>
          <a:chExt cx="0" cy="0"/>
        </a:xfrm>
      </p:grpSpPr>
      <p:pic>
        <p:nvPicPr>
          <p:cNvPr id="5124" name="Picture 17" descr="enlight"/>
          <p:cNvPicPr>
            <a:picLocks noChangeAspect="1" noChangeArrowheads="1"/>
          </p:cNvPicPr>
          <p:nvPr/>
        </p:nvPicPr>
        <p:blipFill>
          <a:blip r:embed="rId3"/>
          <a:srcRect/>
          <a:stretch>
            <a:fillRect/>
          </a:stretch>
        </p:blipFill>
        <p:spPr bwMode="auto">
          <a:xfrm>
            <a:off x="0" y="-76200"/>
            <a:ext cx="9144000" cy="6934200"/>
          </a:xfrm>
          <a:prstGeom prst="rect">
            <a:avLst/>
          </a:prstGeom>
          <a:noFill/>
          <a:ln w="9525">
            <a:noFill/>
            <a:miter lim="800000"/>
            <a:headEnd/>
            <a:tailEnd/>
          </a:ln>
        </p:spPr>
      </p:pic>
      <p:sp>
        <p:nvSpPr>
          <p:cNvPr id="7" name="Rectangle 6"/>
          <p:cNvSpPr/>
          <p:nvPr/>
        </p:nvSpPr>
        <p:spPr>
          <a:xfrm>
            <a:off x="457200" y="457200"/>
            <a:ext cx="5181600"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7200" b="1" spc="50" dirty="0" smtClean="0">
                <a:ln w="11430"/>
                <a:solidFill>
                  <a:srgbClr val="C00000"/>
                </a:solidFill>
                <a:effectLst>
                  <a:outerShdw blurRad="76200" dist="50800" dir="5400000" algn="tl" rotWithShape="0">
                    <a:srgbClr val="000000">
                      <a:alpha val="65000"/>
                    </a:srgbClr>
                  </a:outerShdw>
                </a:effectLst>
              </a:rPr>
              <a:t>C</a:t>
            </a:r>
            <a:r>
              <a:rPr lang="en-US" sz="7200" b="1" spc="50" dirty="0" smtClean="0">
                <a:ln w="11430"/>
                <a:solidFill>
                  <a:srgbClr val="0070C0"/>
                </a:solidFill>
                <a:effectLst>
                  <a:outerShdw blurRad="76200" dist="50800" dir="5400000" algn="tl" rotWithShape="0">
                    <a:srgbClr val="000000">
                      <a:alpha val="65000"/>
                    </a:srgbClr>
                  </a:outerShdw>
                </a:effectLst>
              </a:rPr>
              <a:t>lassroom</a:t>
            </a:r>
            <a:endParaRPr lang="th-TH" sz="7200" b="1" spc="50" dirty="0">
              <a:ln w="11430"/>
              <a:solidFill>
                <a:srgbClr val="0070C0"/>
              </a:solidFill>
              <a:effectLst>
                <a:outerShdw blurRad="76200" dist="50800" dir="5400000" algn="tl" rotWithShape="0">
                  <a:srgbClr val="000000">
                    <a:alpha val="65000"/>
                  </a:srgbClr>
                </a:outerShdw>
              </a:effectLst>
            </a:endParaRPr>
          </a:p>
        </p:txBody>
      </p:sp>
      <p:sp>
        <p:nvSpPr>
          <p:cNvPr id="8" name="Rectangle 7"/>
          <p:cNvSpPr/>
          <p:nvPr/>
        </p:nvSpPr>
        <p:spPr>
          <a:xfrm>
            <a:off x="228600" y="2133600"/>
            <a:ext cx="8458200"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7200" b="1" spc="50" dirty="0" smtClean="0">
                <a:ln w="11430"/>
                <a:solidFill>
                  <a:srgbClr val="C00000"/>
                </a:solidFill>
                <a:effectLst>
                  <a:outerShdw blurRad="76200" dist="50800" dir="5400000" algn="tl" rotWithShape="0">
                    <a:srgbClr val="000000">
                      <a:alpha val="65000"/>
                    </a:srgbClr>
                  </a:outerShdw>
                </a:effectLst>
              </a:rPr>
              <a:t>A</a:t>
            </a:r>
            <a:r>
              <a:rPr lang="en-US" sz="7200" b="1" spc="50" dirty="0" smtClean="0">
                <a:ln w="11430"/>
                <a:solidFill>
                  <a:srgbClr val="0070C0"/>
                </a:solidFill>
                <a:effectLst>
                  <a:outerShdw blurRad="76200" dist="50800" dir="5400000" algn="tl" rotWithShape="0">
                    <a:srgbClr val="000000">
                      <a:alpha val="65000"/>
                    </a:srgbClr>
                  </a:outerShdw>
                </a:effectLst>
              </a:rPr>
              <a:t>ction</a:t>
            </a:r>
            <a:r>
              <a:rPr lang="en-US" sz="7200" b="1" spc="50" dirty="0" smtClean="0">
                <a:ln w="11430"/>
                <a:solidFill>
                  <a:srgbClr val="C00000"/>
                </a:solidFill>
                <a:effectLst>
                  <a:outerShdw blurRad="76200" dist="50800" dir="5400000" algn="tl" rotWithShape="0">
                    <a:srgbClr val="000000">
                      <a:alpha val="65000"/>
                    </a:srgbClr>
                  </a:outerShdw>
                </a:effectLst>
              </a:rPr>
              <a:t> R</a:t>
            </a:r>
            <a:r>
              <a:rPr lang="en-US" sz="7200" b="1" spc="50" dirty="0" smtClean="0">
                <a:ln w="11430"/>
                <a:solidFill>
                  <a:srgbClr val="0070C0"/>
                </a:solidFill>
                <a:effectLst>
                  <a:outerShdw blurRad="76200" dist="50800" dir="5400000" algn="tl" rotWithShape="0">
                    <a:srgbClr val="000000">
                      <a:alpha val="65000"/>
                    </a:srgbClr>
                  </a:outerShdw>
                </a:effectLst>
              </a:rPr>
              <a:t>esearch</a:t>
            </a:r>
            <a:endParaRPr lang="th-TH" sz="7200" b="1" spc="50" dirty="0">
              <a:ln w="11430"/>
              <a:solidFill>
                <a:srgbClr val="0070C0"/>
              </a:solidFill>
              <a:effectLst>
                <a:outerShdw blurRad="76200" dist="50800" dir="5400000" algn="tl" rotWithShape="0">
                  <a:srgbClr val="000000">
                    <a:alpha val="65000"/>
                  </a:srgbClr>
                </a:outerShdw>
              </a:effectLst>
            </a:endParaRPr>
          </a:p>
        </p:txBody>
      </p:sp>
      <p:sp>
        <p:nvSpPr>
          <p:cNvPr id="10" name="Rounded Rectangle 9"/>
          <p:cNvSpPr/>
          <p:nvPr/>
        </p:nvSpPr>
        <p:spPr>
          <a:xfrm>
            <a:off x="3048000" y="4005977"/>
            <a:ext cx="6019800" cy="1328023"/>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rPr>
              <a:t>Dr. </a:t>
            </a:r>
            <a:r>
              <a:rPr lang="en-U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rPr>
              <a:t>Phaichit</a:t>
            </a: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rPr>
              <a:t> </a:t>
            </a:r>
            <a:r>
              <a:rPr lang="en-U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rPr>
              <a:t>Saduakkan</a:t>
            </a:r>
            <a:endParaRPr lang="th-TH"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endParaRPr>
          </a:p>
          <a:p>
            <a:pPr algn="ctr"/>
            <a:r>
              <a:rPr lang="th-TH"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rPr>
              <a:t>ดร.ไพจิตร </a:t>
            </a:r>
            <a:r>
              <a:rPr lang="th-TH"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rPr>
              <a:t>สดวก</a:t>
            </a:r>
            <a:r>
              <a:rPr lang="th-TH"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rPr>
              <a:t>การ</a:t>
            </a:r>
            <a:endParaRPr lang="th-TH"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homa" pitchFamily="34" charset="0"/>
              <a:cs typeface="Tahoma" pitchFamily="34" charset="0"/>
            </a:endParaRPr>
          </a:p>
        </p:txBody>
      </p:sp>
    </p:spTree>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457200" y="0"/>
            <a:ext cx="8229600" cy="6248400"/>
          </a:xfrm>
          <a:prstGeom prst="rect">
            <a:avLst/>
          </a:prstGeom>
          <a:noFill/>
          <a:ln w="9525">
            <a:noFill/>
            <a:miter lim="800000"/>
            <a:headEnd/>
            <a:tailEnd/>
          </a:ln>
        </p:spPr>
        <p:txBody>
          <a:bodyPr>
            <a:normAutofit fontScale="85000" lnSpcReduction="20000"/>
          </a:bodyPr>
          <a:lstStyle/>
          <a:p>
            <a:pPr fontAlgn="auto">
              <a:spcBef>
                <a:spcPct val="20000"/>
              </a:spcBef>
              <a:spcAft>
                <a:spcPts val="0"/>
              </a:spcAft>
              <a:buFont typeface="Arial" pitchFamily="34" charset="0"/>
              <a:buNone/>
              <a:defRPr/>
            </a:pPr>
            <a:endParaRPr lang="en-US" sz="800" dirty="0" smtClean="0"/>
          </a:p>
          <a:p>
            <a:pPr fontAlgn="auto">
              <a:spcBef>
                <a:spcPct val="20000"/>
              </a:spcBef>
              <a:spcAft>
                <a:spcPts val="0"/>
              </a:spcAft>
              <a:buFont typeface="Arial" pitchFamily="34" charset="0"/>
              <a:buNone/>
              <a:defRPr/>
            </a:pPr>
            <a:endParaRPr lang="en-US" sz="5400" b="1" dirty="0" smtClean="0">
              <a:solidFill>
                <a:srgbClr val="C00000"/>
              </a:solidFill>
            </a:endParaRPr>
          </a:p>
          <a:p>
            <a:pPr fontAlgn="auto">
              <a:spcBef>
                <a:spcPct val="20000"/>
              </a:spcBef>
              <a:spcAft>
                <a:spcPts val="0"/>
              </a:spcAft>
              <a:buFont typeface="Arial" pitchFamily="34" charset="0"/>
              <a:buNone/>
              <a:defRPr/>
            </a:pPr>
            <a:r>
              <a:rPr lang="en-US" sz="5400" b="1" dirty="0" smtClean="0">
                <a:solidFill>
                  <a:srgbClr val="C00000"/>
                </a:solidFill>
              </a:rPr>
              <a:t>Research</a:t>
            </a:r>
            <a:r>
              <a:rPr lang="en-US" sz="2000" dirty="0" smtClean="0"/>
              <a:t> </a:t>
            </a:r>
            <a:r>
              <a:rPr lang="en-US" dirty="0" smtClean="0"/>
              <a:t>is a systematic inquiry to describe, explain, predict and control the observed phenomenon.</a:t>
            </a:r>
          </a:p>
          <a:p>
            <a:pPr fontAlgn="auto">
              <a:spcBef>
                <a:spcPct val="20000"/>
              </a:spcBef>
              <a:spcAft>
                <a:spcPts val="0"/>
              </a:spcAft>
              <a:buFont typeface="Arial" pitchFamily="34" charset="0"/>
              <a:buNone/>
              <a:defRPr/>
            </a:pPr>
            <a:endParaRPr lang="en-US" sz="800" dirty="0" smtClean="0"/>
          </a:p>
          <a:p>
            <a:pPr fontAlgn="auto">
              <a:spcBef>
                <a:spcPct val="20000"/>
              </a:spcBef>
              <a:spcAft>
                <a:spcPts val="0"/>
              </a:spcAft>
              <a:buFont typeface="Arial" pitchFamily="34" charset="0"/>
              <a:buNone/>
              <a:defRPr/>
            </a:pPr>
            <a:endParaRPr lang="en-US" sz="800" dirty="0" smtClean="0"/>
          </a:p>
          <a:p>
            <a:pPr fontAlgn="auto">
              <a:spcBef>
                <a:spcPct val="20000"/>
              </a:spcBef>
              <a:spcAft>
                <a:spcPts val="0"/>
              </a:spcAft>
              <a:buFont typeface="Arial" pitchFamily="34" charset="0"/>
              <a:buNone/>
              <a:defRPr/>
            </a:pPr>
            <a:endParaRPr lang="en-US" dirty="0" smtClean="0"/>
          </a:p>
          <a:p>
            <a:pPr fontAlgn="auto">
              <a:spcBef>
                <a:spcPct val="20000"/>
              </a:spcBef>
              <a:spcAft>
                <a:spcPts val="0"/>
              </a:spcAft>
              <a:buFont typeface="Arial" pitchFamily="34" charset="0"/>
              <a:buNone/>
              <a:defRPr/>
            </a:pPr>
            <a:r>
              <a:rPr lang="en-US" sz="3000" dirty="0" smtClean="0"/>
              <a:t>Research involves </a:t>
            </a:r>
            <a:r>
              <a:rPr lang="en-US" b="1" dirty="0" smtClean="0">
                <a:solidFill>
                  <a:srgbClr val="0070C0"/>
                </a:solidFill>
              </a:rPr>
              <a:t>inductive</a:t>
            </a:r>
            <a:r>
              <a:rPr lang="en-US" dirty="0" smtClean="0"/>
              <a:t> and </a:t>
            </a:r>
            <a:r>
              <a:rPr lang="en-US" b="1" dirty="0" smtClean="0">
                <a:solidFill>
                  <a:srgbClr val="0070C0"/>
                </a:solidFill>
              </a:rPr>
              <a:t>deductive</a:t>
            </a:r>
            <a:r>
              <a:rPr lang="en-US" dirty="0" smtClean="0"/>
              <a:t> methods.</a:t>
            </a:r>
            <a:r>
              <a:rPr lang="en-US" sz="2000" dirty="0" smtClean="0"/>
              <a:t> </a:t>
            </a:r>
          </a:p>
          <a:p>
            <a:pPr fontAlgn="auto">
              <a:spcBef>
                <a:spcPct val="20000"/>
              </a:spcBef>
              <a:spcAft>
                <a:spcPts val="0"/>
              </a:spcAft>
              <a:buFont typeface="Arial" pitchFamily="34" charset="0"/>
              <a:buNone/>
              <a:defRPr/>
            </a:pPr>
            <a:endParaRPr lang="en-US" sz="2000" dirty="0" smtClean="0"/>
          </a:p>
          <a:p>
            <a:pPr fontAlgn="auto">
              <a:spcBef>
                <a:spcPct val="20000"/>
              </a:spcBef>
              <a:spcAft>
                <a:spcPts val="0"/>
              </a:spcAft>
              <a:buFont typeface="Arial" pitchFamily="34" charset="0"/>
              <a:buNone/>
              <a:defRPr/>
            </a:pPr>
            <a:endParaRPr lang="en-US" sz="2000" dirty="0" smtClean="0"/>
          </a:p>
          <a:p>
            <a:pPr fontAlgn="auto">
              <a:spcBef>
                <a:spcPct val="20000"/>
              </a:spcBef>
              <a:spcAft>
                <a:spcPts val="0"/>
              </a:spcAft>
              <a:buFont typeface="Arial" pitchFamily="34" charset="0"/>
              <a:buNone/>
              <a:defRPr/>
            </a:pPr>
            <a:endParaRPr lang="en-US" sz="1600" dirty="0" smtClean="0"/>
          </a:p>
          <a:p>
            <a:pPr fontAlgn="auto">
              <a:spcBef>
                <a:spcPct val="20000"/>
              </a:spcBef>
              <a:spcAft>
                <a:spcPts val="0"/>
              </a:spcAft>
              <a:buFont typeface="Arial" pitchFamily="34" charset="0"/>
              <a:buNone/>
              <a:defRPr/>
            </a:pPr>
            <a:endParaRPr lang="en-US" sz="1600" dirty="0" smtClean="0"/>
          </a:p>
          <a:p>
            <a:pPr fontAlgn="auto">
              <a:spcBef>
                <a:spcPct val="20000"/>
              </a:spcBef>
              <a:spcAft>
                <a:spcPts val="0"/>
              </a:spcAft>
              <a:buFont typeface="Arial" pitchFamily="34" charset="0"/>
              <a:buNone/>
              <a:defRPr/>
            </a:pPr>
            <a:endParaRPr lang="en-US" sz="1600" dirty="0" smtClean="0"/>
          </a:p>
          <a:p>
            <a:pPr fontAlgn="auto">
              <a:spcBef>
                <a:spcPct val="20000"/>
              </a:spcBef>
              <a:spcAft>
                <a:spcPts val="0"/>
              </a:spcAft>
              <a:buFont typeface="Arial" pitchFamily="34" charset="0"/>
              <a:buNone/>
              <a:defRPr/>
            </a:pPr>
            <a:endParaRPr lang="en-US" sz="1600" dirty="0" smtClean="0"/>
          </a:p>
          <a:p>
            <a:pPr fontAlgn="auto">
              <a:spcBef>
                <a:spcPct val="20000"/>
              </a:spcBef>
              <a:spcAft>
                <a:spcPts val="0"/>
              </a:spcAft>
              <a:buFont typeface="Arial" pitchFamily="34" charset="0"/>
              <a:buNone/>
              <a:defRPr/>
            </a:pPr>
            <a:r>
              <a:rPr lang="en-US" sz="1700" dirty="0" err="1" smtClean="0"/>
              <a:t>Babbie</a:t>
            </a:r>
            <a:r>
              <a:rPr lang="en-US" sz="1700" dirty="0" smtClean="0"/>
              <a:t>, Earl. (1998 ). </a:t>
            </a:r>
            <a:r>
              <a:rPr lang="en-US" sz="1700" i="1" dirty="0" smtClean="0"/>
              <a:t>The Practice of Social Research</a:t>
            </a:r>
            <a:r>
              <a:rPr lang="en-US" sz="1700" dirty="0" smtClean="0"/>
              <a:t>. California, USA: Wadsworth Publishing</a:t>
            </a:r>
          </a:p>
          <a:p>
            <a:pPr fontAlgn="auto">
              <a:spcBef>
                <a:spcPct val="20000"/>
              </a:spcBef>
              <a:spcAft>
                <a:spcPts val="0"/>
              </a:spcAft>
              <a:buFont typeface="Arial" pitchFamily="34" charset="0"/>
              <a:buNone/>
              <a:defRPr/>
            </a:pPr>
            <a:r>
              <a:rPr lang="en-US" sz="1700" dirty="0" smtClean="0"/>
              <a:t>           Company.</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blinds(horizontal)">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6" end="6"/>
                                            </p:txEl>
                                          </p:spTgt>
                                        </p:tgtEl>
                                        <p:attrNameLst>
                                          <p:attrName>style.visibility</p:attrName>
                                        </p:attrNameLst>
                                      </p:cBhvr>
                                      <p:to>
                                        <p:strVal val="visible"/>
                                      </p:to>
                                    </p:set>
                                    <p:animEffect transition="in" filter="blinds(horizontal)">
                                      <p:cBhvr>
                                        <p:cTn id="12" dur="500"/>
                                        <p:tgtEl>
                                          <p:spTgt spid="5">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3" end="13"/>
                                            </p:txEl>
                                          </p:spTgt>
                                        </p:tgtEl>
                                        <p:attrNameLst>
                                          <p:attrName>style.visibility</p:attrName>
                                        </p:attrNameLst>
                                      </p:cBhvr>
                                      <p:to>
                                        <p:strVal val="visible"/>
                                      </p:to>
                                    </p:set>
                                    <p:animEffect transition="in" filter="blinds(horizontal)">
                                      <p:cBhvr>
                                        <p:cTn id="17" dur="500"/>
                                        <p:tgtEl>
                                          <p:spTgt spid="5">
                                            <p:txEl>
                                              <p:pRg st="13" end="13"/>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5">
                                            <p:txEl>
                                              <p:pRg st="14" end="14"/>
                                            </p:txEl>
                                          </p:spTgt>
                                        </p:tgtEl>
                                        <p:attrNameLst>
                                          <p:attrName>style.visibility</p:attrName>
                                        </p:attrNameLst>
                                      </p:cBhvr>
                                      <p:to>
                                        <p:strVal val="visible"/>
                                      </p:to>
                                    </p:set>
                                    <p:animEffect transition="in" filter="blinds(horizontal)">
                                      <p:cBhvr>
                                        <p:cTn id="20" dur="500"/>
                                        <p:tgtEl>
                                          <p:spTgt spid="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304800"/>
            <a:ext cx="8458200" cy="6096000"/>
          </a:xfrm>
        </p:spPr>
        <p:txBody>
          <a:bodyPr/>
          <a:lstStyle/>
          <a:p>
            <a:r>
              <a:rPr lang="en-US" sz="4800" b="1" dirty="0" smtClean="0">
                <a:solidFill>
                  <a:srgbClr val="0070C0"/>
                </a:solidFill>
                <a:latin typeface="Arial" pitchFamily="34" charset="0"/>
                <a:cs typeface="Arial" pitchFamily="34" charset="0"/>
              </a:rPr>
              <a:t>Inductive methods </a:t>
            </a:r>
            <a:r>
              <a:rPr lang="en-US" dirty="0" smtClean="0">
                <a:latin typeface="Arial" pitchFamily="34" charset="0"/>
                <a:cs typeface="Arial" pitchFamily="34" charset="0"/>
              </a:rPr>
              <a:t>analyze the observed phenomenon and identify the general principles, structures, or processes underlying the phenomenon observed.</a:t>
            </a:r>
          </a:p>
          <a:p>
            <a:r>
              <a:rPr lang="en-US" sz="4400" b="1" dirty="0" smtClean="0">
                <a:solidFill>
                  <a:srgbClr val="0070C0"/>
                </a:solidFill>
                <a:latin typeface="Arial" pitchFamily="34" charset="0"/>
                <a:cs typeface="Arial" pitchFamily="34" charset="0"/>
              </a:rPr>
              <a:t>deductive methods </a:t>
            </a:r>
            <a:r>
              <a:rPr lang="en-US" dirty="0" smtClean="0">
                <a:latin typeface="Arial" pitchFamily="34" charset="0"/>
                <a:cs typeface="Arial" pitchFamily="34" charset="0"/>
              </a:rPr>
              <a:t>verify the hypothesized principles through observations.</a:t>
            </a:r>
          </a:p>
          <a:p>
            <a:pPr>
              <a:buNone/>
            </a:pPr>
            <a:endParaRPr lang="en-US" sz="800" dirty="0" smtClean="0">
              <a:latin typeface="Arial" pitchFamily="34" charset="0"/>
              <a:cs typeface="Arial" pitchFamily="34" charset="0"/>
            </a:endParaRPr>
          </a:p>
          <a:p>
            <a:pPr>
              <a:buNone/>
            </a:pPr>
            <a:endParaRPr lang="en-US" sz="800" dirty="0" smtClean="0">
              <a:latin typeface="Arial" pitchFamily="34" charset="0"/>
              <a:cs typeface="Arial" pitchFamily="34" charset="0"/>
            </a:endParaRPr>
          </a:p>
          <a:p>
            <a:pPr>
              <a:buNone/>
            </a:pPr>
            <a:r>
              <a:rPr lang="en-US" sz="2800" b="1" dirty="0" smtClean="0">
                <a:solidFill>
                  <a:srgbClr val="C00000"/>
                </a:solidFill>
                <a:latin typeface="Arial" pitchFamily="34" charset="0"/>
                <a:cs typeface="Arial" pitchFamily="34" charset="0"/>
              </a:rPr>
              <a:t>The purposes are different: </a:t>
            </a:r>
          </a:p>
          <a:p>
            <a:pPr>
              <a:buNone/>
            </a:pPr>
            <a:r>
              <a:rPr lang="en-US" sz="2800" b="1" dirty="0" smtClean="0">
                <a:solidFill>
                  <a:srgbClr val="C00000"/>
                </a:solidFill>
                <a:latin typeface="Arial" pitchFamily="34" charset="0"/>
                <a:cs typeface="Arial" pitchFamily="34" charset="0"/>
              </a:rPr>
              <a:t>    one is to develop explanations, and the other is to test the validity of the explanations.</a:t>
            </a:r>
            <a:endParaRPr lang="th-TH" sz="2800" b="1" dirty="0">
              <a:solidFill>
                <a:srgbClr val="C00000"/>
              </a:solidFill>
              <a:latin typeface="Arial" pitchFamily="34" charset="0"/>
            </a:endParaRPr>
          </a:p>
        </p:txBody>
      </p:sp>
    </p:spTree>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a:xfrm>
            <a:off x="228600" y="1323975"/>
            <a:ext cx="8686800" cy="5000625"/>
          </a:xfrm>
        </p:spPr>
        <p:txBody>
          <a:bodyPr/>
          <a:lstStyle/>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z="2600" smtClean="0"/>
          </a:p>
          <a:p>
            <a:pPr eaLnBrk="1" hangingPunct="1">
              <a:buFontTx/>
              <a:buNone/>
            </a:pPr>
            <a:r>
              <a:rPr lang="en-US" sz="2600" smtClean="0"/>
              <a:t>Stokes, D. E. (1997). </a:t>
            </a:r>
            <a:r>
              <a:rPr lang="en-US" sz="2600" i="1" smtClean="0"/>
              <a:t>Pasteur’s quadrant: Basic science and   technological innovation.</a:t>
            </a:r>
            <a:r>
              <a:rPr lang="en-US" sz="2600" smtClean="0"/>
              <a:t>Washington, DC: Brookings Institution Press.</a:t>
            </a:r>
          </a:p>
          <a:p>
            <a:pPr eaLnBrk="1" hangingPunct="1"/>
            <a:endParaRPr lang="en-US" smtClean="0"/>
          </a:p>
          <a:p>
            <a:pPr eaLnBrk="1" hangingPunct="1"/>
            <a:endParaRPr lang="en-US" smtClean="0"/>
          </a:p>
          <a:p>
            <a:pPr eaLnBrk="1" hangingPunct="1"/>
            <a:endParaRPr lang="en-US" smtClean="0"/>
          </a:p>
        </p:txBody>
      </p:sp>
      <p:pic>
        <p:nvPicPr>
          <p:cNvPr id="7171" name="Picture 2"/>
          <p:cNvPicPr>
            <a:picLocks noChangeAspect="1" noChangeArrowheads="1"/>
          </p:cNvPicPr>
          <p:nvPr/>
        </p:nvPicPr>
        <p:blipFill>
          <a:blip r:embed="rId2"/>
          <a:srcRect/>
          <a:stretch>
            <a:fillRect/>
          </a:stretch>
        </p:blipFill>
        <p:spPr bwMode="auto">
          <a:xfrm>
            <a:off x="762000" y="152400"/>
            <a:ext cx="7453313" cy="5105400"/>
          </a:xfrm>
          <a:prstGeom prst="rect">
            <a:avLst/>
          </a:prstGeom>
          <a:noFill/>
          <a:ln w="9525">
            <a:noFill/>
            <a:miter lim="800000"/>
            <a:headEnd/>
            <a:tailEnd/>
          </a:ln>
        </p:spPr>
      </p:pic>
      <p:sp>
        <p:nvSpPr>
          <p:cNvPr id="7172" name="Rectangle 3"/>
          <p:cNvSpPr>
            <a:spLocks noChangeArrowheads="1"/>
          </p:cNvSpPr>
          <p:nvPr/>
        </p:nvSpPr>
        <p:spPr bwMode="auto">
          <a:xfrm>
            <a:off x="3429000" y="2020888"/>
            <a:ext cx="2160588" cy="646112"/>
          </a:xfrm>
          <a:prstGeom prst="rect">
            <a:avLst/>
          </a:prstGeom>
          <a:noFill/>
          <a:ln w="9525">
            <a:noFill/>
            <a:miter lim="800000"/>
            <a:headEnd/>
            <a:tailEnd/>
          </a:ln>
        </p:spPr>
        <p:txBody>
          <a:bodyPr>
            <a:spAutoFit/>
          </a:bodyPr>
          <a:lstStyle/>
          <a:p>
            <a:pPr algn="ctr" eaLnBrk="0" hangingPunct="0">
              <a:spcBef>
                <a:spcPct val="50000"/>
              </a:spcBef>
            </a:pPr>
            <a:r>
              <a:rPr lang="en-US" sz="1800"/>
              <a:t>Bohr atomic model</a:t>
            </a:r>
            <a:r>
              <a:rPr lang="en-US"/>
              <a:t> </a:t>
            </a:r>
          </a:p>
        </p:txBody>
      </p:sp>
    </p:spTree>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200" b="1" dirty="0" smtClean="0">
                <a:latin typeface="Arial" pitchFamily="34" charset="0"/>
                <a:cs typeface="Arial" pitchFamily="34" charset="0"/>
              </a:rPr>
              <a:t>Patton (1990) classified four types of research based on different purposes:</a:t>
            </a:r>
            <a:endParaRPr lang="th-TH" dirty="0"/>
          </a:p>
        </p:txBody>
      </p:sp>
      <p:sp>
        <p:nvSpPr>
          <p:cNvPr id="3" name="Content Placeholder 2"/>
          <p:cNvSpPr>
            <a:spLocks noGrp="1"/>
          </p:cNvSpPr>
          <p:nvPr>
            <p:ph idx="1"/>
          </p:nvPr>
        </p:nvSpPr>
        <p:spPr>
          <a:xfrm>
            <a:off x="685800" y="1981200"/>
            <a:ext cx="8001000" cy="3657600"/>
          </a:xfrm>
        </p:spPr>
        <p:txBody>
          <a:bodyPr/>
          <a:lstStyle/>
          <a:p>
            <a:r>
              <a:rPr lang="en-US" sz="3600" b="1" i="1" dirty="0" smtClean="0">
                <a:solidFill>
                  <a:srgbClr val="0070C0"/>
                </a:solidFill>
                <a:latin typeface="Arial" pitchFamily="34" charset="0"/>
                <a:cs typeface="Arial" pitchFamily="34" charset="0"/>
              </a:rPr>
              <a:t>Basic Research</a:t>
            </a:r>
            <a:r>
              <a:rPr lang="en-US" dirty="0" smtClean="0"/>
              <a:t>: </a:t>
            </a:r>
            <a:r>
              <a:rPr lang="en-US" dirty="0" smtClean="0">
                <a:latin typeface="Arial" pitchFamily="34" charset="0"/>
                <a:cs typeface="Arial" pitchFamily="34" charset="0"/>
              </a:rPr>
              <a:t>The purpose of this research is to understand and explain in the form of a </a:t>
            </a:r>
            <a:r>
              <a:rPr lang="en-US" b="1" dirty="0" smtClean="0">
                <a:solidFill>
                  <a:srgbClr val="C00000"/>
                </a:solidFill>
                <a:latin typeface="Arial" pitchFamily="34" charset="0"/>
                <a:cs typeface="Arial" pitchFamily="34" charset="0"/>
              </a:rPr>
              <a:t>theory</a:t>
            </a:r>
            <a:r>
              <a:rPr lang="en-US" dirty="0" smtClean="0">
                <a:latin typeface="Arial" pitchFamily="34" charset="0"/>
                <a:cs typeface="Arial" pitchFamily="34" charset="0"/>
              </a:rPr>
              <a:t> that explains the phenomenon  to give its contribution to knowledge. It is more descriptive in nature, exploring </a:t>
            </a:r>
            <a:r>
              <a:rPr lang="en-US" b="1" dirty="0" smtClean="0">
                <a:solidFill>
                  <a:srgbClr val="0070C0"/>
                </a:solidFill>
                <a:latin typeface="Arial" pitchFamily="34" charset="0"/>
                <a:cs typeface="Arial" pitchFamily="34" charset="0"/>
              </a:rPr>
              <a:t>what</a:t>
            </a:r>
            <a:r>
              <a:rPr lang="en-US" dirty="0" smtClean="0">
                <a:latin typeface="Arial" pitchFamily="34" charset="0"/>
                <a:cs typeface="Arial" pitchFamily="34" charset="0"/>
              </a:rPr>
              <a:t>, </a:t>
            </a:r>
            <a:r>
              <a:rPr lang="en-US" b="1" dirty="0" smtClean="0">
                <a:solidFill>
                  <a:srgbClr val="0070C0"/>
                </a:solidFill>
                <a:latin typeface="Arial" pitchFamily="34" charset="0"/>
                <a:cs typeface="Arial" pitchFamily="34" charset="0"/>
              </a:rPr>
              <a:t>why</a:t>
            </a:r>
            <a:r>
              <a:rPr lang="en-US" dirty="0" smtClean="0">
                <a:latin typeface="Arial" pitchFamily="34" charset="0"/>
                <a:cs typeface="Arial" pitchFamily="34" charset="0"/>
              </a:rPr>
              <a:t> and </a:t>
            </a:r>
            <a:r>
              <a:rPr lang="en-US" b="1" dirty="0" smtClean="0">
                <a:solidFill>
                  <a:srgbClr val="0070C0"/>
                </a:solidFill>
                <a:latin typeface="Arial" pitchFamily="34" charset="0"/>
                <a:cs typeface="Arial" pitchFamily="34" charset="0"/>
              </a:rPr>
              <a:t>how</a:t>
            </a:r>
            <a:r>
              <a:rPr lang="en-US" dirty="0" smtClean="0">
                <a:latin typeface="Arial" pitchFamily="34" charset="0"/>
                <a:cs typeface="Arial" pitchFamily="34" charset="0"/>
              </a:rPr>
              <a:t> questions.</a:t>
            </a:r>
          </a:p>
        </p:txBody>
      </p:sp>
      <p:sp>
        <p:nvSpPr>
          <p:cNvPr id="4" name="TextBox 3"/>
          <p:cNvSpPr txBox="1"/>
          <p:nvPr/>
        </p:nvSpPr>
        <p:spPr>
          <a:xfrm>
            <a:off x="381000" y="6019800"/>
            <a:ext cx="8534400" cy="646331"/>
          </a:xfrm>
          <a:prstGeom prst="rect">
            <a:avLst/>
          </a:prstGeom>
          <a:noFill/>
        </p:spPr>
        <p:txBody>
          <a:bodyPr wrap="square" rtlCol="0">
            <a:spAutoFit/>
          </a:bodyPr>
          <a:lstStyle/>
          <a:p>
            <a:r>
              <a:rPr lang="en-US" sz="1800" dirty="0" smtClean="0"/>
              <a:t>Patton, M. Q. (1990). </a:t>
            </a:r>
            <a:r>
              <a:rPr lang="en-US" sz="1800" i="1" dirty="0" smtClean="0"/>
              <a:t>Qualitative Evaluation and Research Methods. </a:t>
            </a:r>
            <a:r>
              <a:rPr lang="en-US" sz="1800" dirty="0" smtClean="0"/>
              <a:t>( 2nd ed.).</a:t>
            </a:r>
          </a:p>
          <a:p>
            <a:r>
              <a:rPr lang="en-US" sz="1800" dirty="0" smtClean="0"/>
              <a:t>           Newbury Park, CA: Sage.</a:t>
            </a:r>
            <a:endParaRPr lang="th-TH" sz="1800" dirty="0"/>
          </a:p>
        </p:txBody>
      </p:sp>
    </p:spTree>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200" b="1" dirty="0" smtClean="0">
                <a:latin typeface="Arial" pitchFamily="34" charset="0"/>
                <a:cs typeface="Arial" pitchFamily="34" charset="0"/>
              </a:rPr>
              <a:t>Patton (1990) classified four types of research based on different purposes:</a:t>
            </a:r>
            <a:endParaRPr lang="th-TH" dirty="0"/>
          </a:p>
        </p:txBody>
      </p:sp>
      <p:sp>
        <p:nvSpPr>
          <p:cNvPr id="3" name="Content Placeholder 2"/>
          <p:cNvSpPr>
            <a:spLocks noGrp="1"/>
          </p:cNvSpPr>
          <p:nvPr>
            <p:ph idx="1"/>
          </p:nvPr>
        </p:nvSpPr>
        <p:spPr>
          <a:xfrm>
            <a:off x="685800" y="1981200"/>
            <a:ext cx="8001000" cy="3810000"/>
          </a:xfrm>
        </p:spPr>
        <p:txBody>
          <a:bodyPr/>
          <a:lstStyle/>
          <a:p>
            <a:r>
              <a:rPr lang="en-US" sz="3600" b="1" i="1" dirty="0" smtClean="0">
                <a:solidFill>
                  <a:srgbClr val="0070C0"/>
                </a:solidFill>
                <a:latin typeface="Arial" pitchFamily="34" charset="0"/>
                <a:cs typeface="Arial" pitchFamily="34" charset="0"/>
              </a:rPr>
              <a:t>Applied Research</a:t>
            </a:r>
            <a:r>
              <a:rPr lang="en-US" sz="3600" dirty="0" smtClean="0"/>
              <a:t>: </a:t>
            </a:r>
            <a:r>
              <a:rPr lang="en-US" dirty="0" smtClean="0">
                <a:latin typeface="Arial" pitchFamily="34" charset="0"/>
                <a:cs typeface="Arial" pitchFamily="34" charset="0"/>
              </a:rPr>
              <a:t>The purpose of this research is to help people understand the nature of </a:t>
            </a:r>
            <a:r>
              <a:rPr lang="en-US" b="1" dirty="0" smtClean="0">
                <a:solidFill>
                  <a:srgbClr val="C00000"/>
                </a:solidFill>
                <a:latin typeface="Arial" pitchFamily="34" charset="0"/>
                <a:cs typeface="Arial" pitchFamily="34" charset="0"/>
              </a:rPr>
              <a:t>human and societal problems </a:t>
            </a:r>
            <a:r>
              <a:rPr lang="en-US" dirty="0" smtClean="0">
                <a:latin typeface="Arial" pitchFamily="34" charset="0"/>
                <a:cs typeface="Arial" pitchFamily="34" charset="0"/>
              </a:rPr>
              <a:t>so that human beings can more effectively control their environment.  It is more prescriptive in nature, focusing on </a:t>
            </a:r>
            <a:r>
              <a:rPr lang="en-US" b="1" dirty="0" smtClean="0">
                <a:solidFill>
                  <a:srgbClr val="0070C0"/>
                </a:solidFill>
                <a:latin typeface="Arial" pitchFamily="34" charset="0"/>
                <a:cs typeface="Arial" pitchFamily="34" charset="0"/>
              </a:rPr>
              <a:t>how</a:t>
            </a:r>
            <a:r>
              <a:rPr lang="en-US" dirty="0" smtClean="0">
                <a:latin typeface="Arial" pitchFamily="34" charset="0"/>
                <a:cs typeface="Arial" pitchFamily="34" charset="0"/>
              </a:rPr>
              <a:t> questions.</a:t>
            </a:r>
          </a:p>
        </p:txBody>
      </p:sp>
      <p:sp>
        <p:nvSpPr>
          <p:cNvPr id="4" name="TextBox 3"/>
          <p:cNvSpPr txBox="1"/>
          <p:nvPr/>
        </p:nvSpPr>
        <p:spPr>
          <a:xfrm>
            <a:off x="381000" y="6019800"/>
            <a:ext cx="8534400" cy="646331"/>
          </a:xfrm>
          <a:prstGeom prst="rect">
            <a:avLst/>
          </a:prstGeom>
          <a:noFill/>
        </p:spPr>
        <p:txBody>
          <a:bodyPr wrap="square" rtlCol="0">
            <a:spAutoFit/>
          </a:bodyPr>
          <a:lstStyle/>
          <a:p>
            <a:r>
              <a:rPr lang="en-US" sz="1800" dirty="0" smtClean="0"/>
              <a:t>Patton, M. Q. (1990). </a:t>
            </a:r>
            <a:r>
              <a:rPr lang="en-US" sz="1800" i="1" dirty="0" smtClean="0"/>
              <a:t>Qualitative Evaluation and Research Methods. </a:t>
            </a:r>
            <a:r>
              <a:rPr lang="en-US" sz="1800" dirty="0" smtClean="0"/>
              <a:t>( 2nd ed.).</a:t>
            </a:r>
          </a:p>
          <a:p>
            <a:r>
              <a:rPr lang="en-US" sz="1800" dirty="0" smtClean="0"/>
              <a:t>           Newbury Park, CA: Sage.</a:t>
            </a:r>
            <a:endParaRPr lang="th-TH" sz="1800" dirty="0"/>
          </a:p>
        </p:txBody>
      </p:sp>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200" b="1" dirty="0" smtClean="0">
                <a:latin typeface="Arial" pitchFamily="34" charset="0"/>
                <a:cs typeface="Arial" pitchFamily="34" charset="0"/>
              </a:rPr>
              <a:t>Patton (1990) classified four types of research based on different purposes:</a:t>
            </a:r>
            <a:endParaRPr lang="th-TH" dirty="0"/>
          </a:p>
        </p:txBody>
      </p:sp>
      <p:sp>
        <p:nvSpPr>
          <p:cNvPr id="3" name="Content Placeholder 2"/>
          <p:cNvSpPr>
            <a:spLocks noGrp="1"/>
          </p:cNvSpPr>
          <p:nvPr>
            <p:ph idx="1"/>
          </p:nvPr>
        </p:nvSpPr>
        <p:spPr>
          <a:xfrm>
            <a:off x="685800" y="1676400"/>
            <a:ext cx="8001000" cy="4114800"/>
          </a:xfrm>
        </p:spPr>
        <p:txBody>
          <a:bodyPr/>
          <a:lstStyle/>
          <a:p>
            <a:r>
              <a:rPr lang="en-US" sz="3600" b="1" i="1" dirty="0" smtClean="0">
                <a:solidFill>
                  <a:srgbClr val="0070C0"/>
                </a:solidFill>
                <a:latin typeface="Arial" pitchFamily="34" charset="0"/>
                <a:cs typeface="Arial" pitchFamily="34" charset="0"/>
              </a:rPr>
              <a:t>Evaluation Research</a:t>
            </a:r>
            <a:r>
              <a:rPr lang="en-US" sz="3600" i="1" dirty="0" smtClean="0"/>
              <a:t> </a:t>
            </a:r>
            <a:r>
              <a:rPr lang="en-US" sz="2800" dirty="0" smtClean="0">
                <a:latin typeface="Arial" pitchFamily="34" charset="0"/>
                <a:cs typeface="Arial" pitchFamily="34" charset="0"/>
              </a:rPr>
              <a:t>(formative and summative): Evaluation research studies the </a:t>
            </a:r>
            <a:r>
              <a:rPr lang="en-US" sz="2800" b="1" dirty="0" smtClean="0">
                <a:solidFill>
                  <a:srgbClr val="C00000"/>
                </a:solidFill>
                <a:latin typeface="Arial" pitchFamily="34" charset="0"/>
                <a:cs typeface="Arial" pitchFamily="34" charset="0"/>
              </a:rPr>
              <a:t>processes</a:t>
            </a:r>
            <a:r>
              <a:rPr lang="en-US" sz="2800" dirty="0" smtClean="0">
                <a:latin typeface="Arial" pitchFamily="34" charset="0"/>
                <a:cs typeface="Arial" pitchFamily="34" charset="0"/>
              </a:rPr>
              <a:t> and </a:t>
            </a:r>
            <a:r>
              <a:rPr lang="en-US" sz="2800" b="1" dirty="0" smtClean="0">
                <a:solidFill>
                  <a:srgbClr val="C00000"/>
                </a:solidFill>
                <a:latin typeface="Arial" pitchFamily="34" charset="0"/>
                <a:cs typeface="Arial" pitchFamily="34" charset="0"/>
              </a:rPr>
              <a:t>outcomes</a:t>
            </a:r>
            <a:r>
              <a:rPr lang="en-US" sz="2800" dirty="0" smtClean="0">
                <a:latin typeface="Arial" pitchFamily="34" charset="0"/>
                <a:cs typeface="Arial" pitchFamily="34" charset="0"/>
              </a:rPr>
              <a:t> aimed at attempted </a:t>
            </a:r>
            <a:r>
              <a:rPr lang="en-US" sz="2800" b="1" dirty="0" smtClean="0">
                <a:solidFill>
                  <a:srgbClr val="C00000"/>
                </a:solidFill>
                <a:latin typeface="Arial" pitchFamily="34" charset="0"/>
                <a:cs typeface="Arial" pitchFamily="34" charset="0"/>
              </a:rPr>
              <a:t>solution</a:t>
            </a:r>
            <a:r>
              <a:rPr lang="en-US" sz="2800" dirty="0" smtClean="0">
                <a:latin typeface="Arial" pitchFamily="34" charset="0"/>
                <a:cs typeface="Arial" pitchFamily="34" charset="0"/>
              </a:rPr>
              <a:t>. The purpose of </a:t>
            </a:r>
            <a:r>
              <a:rPr lang="en-US" sz="2800" b="1" dirty="0" smtClean="0">
                <a:solidFill>
                  <a:srgbClr val="0070C0"/>
                </a:solidFill>
                <a:latin typeface="Arial" pitchFamily="34" charset="0"/>
                <a:cs typeface="Arial" pitchFamily="34" charset="0"/>
              </a:rPr>
              <a:t>formative research </a:t>
            </a:r>
            <a:r>
              <a:rPr lang="en-US" sz="2800" dirty="0" smtClean="0">
                <a:latin typeface="Arial" pitchFamily="34" charset="0"/>
                <a:cs typeface="Arial" pitchFamily="34" charset="0"/>
              </a:rPr>
              <a:t>is to </a:t>
            </a:r>
            <a:r>
              <a:rPr lang="en-US" sz="2800" b="1" dirty="0" smtClean="0">
                <a:solidFill>
                  <a:srgbClr val="0070C0"/>
                </a:solidFill>
                <a:latin typeface="Arial" pitchFamily="34" charset="0"/>
                <a:cs typeface="Arial" pitchFamily="34" charset="0"/>
              </a:rPr>
              <a:t>improve human intervention </a:t>
            </a:r>
            <a:r>
              <a:rPr lang="en-US" sz="2800" dirty="0" smtClean="0">
                <a:latin typeface="Arial" pitchFamily="34" charset="0"/>
                <a:cs typeface="Arial" pitchFamily="34" charset="0"/>
              </a:rPr>
              <a:t>within specific conditions, such as activities, time, and groups of people; the purpose of </a:t>
            </a:r>
            <a:r>
              <a:rPr lang="en-US" sz="2800" b="1" dirty="0" smtClean="0">
                <a:solidFill>
                  <a:srgbClr val="0070C0"/>
                </a:solidFill>
                <a:latin typeface="Arial" pitchFamily="34" charset="0"/>
                <a:cs typeface="Arial" pitchFamily="34" charset="0"/>
              </a:rPr>
              <a:t>summative evaluation</a:t>
            </a:r>
            <a:r>
              <a:rPr lang="en-US" sz="2800" dirty="0" smtClean="0">
                <a:latin typeface="Arial" pitchFamily="34" charset="0"/>
                <a:cs typeface="Arial" pitchFamily="34" charset="0"/>
              </a:rPr>
              <a:t> is to </a:t>
            </a:r>
            <a:r>
              <a:rPr lang="en-US" sz="2800" b="1" dirty="0" smtClean="0">
                <a:solidFill>
                  <a:srgbClr val="0070C0"/>
                </a:solidFill>
                <a:latin typeface="Arial" pitchFamily="34" charset="0"/>
                <a:cs typeface="Arial" pitchFamily="34" charset="0"/>
              </a:rPr>
              <a:t>judge the effectiveness </a:t>
            </a:r>
            <a:r>
              <a:rPr lang="en-US" sz="2800" dirty="0" smtClean="0">
                <a:latin typeface="Arial" pitchFamily="34" charset="0"/>
                <a:cs typeface="Arial" pitchFamily="34" charset="0"/>
              </a:rPr>
              <a:t>of a program, policy, or product.</a:t>
            </a:r>
          </a:p>
        </p:txBody>
      </p:sp>
      <p:sp>
        <p:nvSpPr>
          <p:cNvPr id="4" name="TextBox 3"/>
          <p:cNvSpPr txBox="1"/>
          <p:nvPr/>
        </p:nvSpPr>
        <p:spPr>
          <a:xfrm>
            <a:off x="381000" y="6019800"/>
            <a:ext cx="8534400" cy="646331"/>
          </a:xfrm>
          <a:prstGeom prst="rect">
            <a:avLst/>
          </a:prstGeom>
          <a:noFill/>
        </p:spPr>
        <p:txBody>
          <a:bodyPr wrap="square" rtlCol="0">
            <a:spAutoFit/>
          </a:bodyPr>
          <a:lstStyle/>
          <a:p>
            <a:r>
              <a:rPr lang="en-US" sz="1800" dirty="0" smtClean="0"/>
              <a:t>Patton, M. Q. (1990). </a:t>
            </a:r>
            <a:r>
              <a:rPr lang="en-US" sz="1800" i="1" dirty="0" smtClean="0"/>
              <a:t>Qualitative Evaluation and Research Methods. </a:t>
            </a:r>
            <a:r>
              <a:rPr lang="en-US" sz="1800" dirty="0" smtClean="0"/>
              <a:t>( 2nd ed.).</a:t>
            </a:r>
          </a:p>
          <a:p>
            <a:r>
              <a:rPr lang="en-US" sz="1800" dirty="0" smtClean="0"/>
              <a:t>           Newbury Park, CA: Sage.</a:t>
            </a:r>
            <a:endParaRPr lang="th-TH" sz="1800" dirty="0"/>
          </a:p>
        </p:txBody>
      </p:sp>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200" b="1" dirty="0" smtClean="0">
                <a:latin typeface="Arial" pitchFamily="34" charset="0"/>
                <a:cs typeface="Arial" pitchFamily="34" charset="0"/>
              </a:rPr>
              <a:t>Patton (1990) classified four types of research based on different purposes:</a:t>
            </a:r>
            <a:endParaRPr lang="th-TH" dirty="0"/>
          </a:p>
        </p:txBody>
      </p:sp>
      <p:sp>
        <p:nvSpPr>
          <p:cNvPr id="3" name="Content Placeholder 2"/>
          <p:cNvSpPr>
            <a:spLocks noGrp="1"/>
          </p:cNvSpPr>
          <p:nvPr>
            <p:ph idx="1"/>
          </p:nvPr>
        </p:nvSpPr>
        <p:spPr>
          <a:xfrm>
            <a:off x="685800" y="1752600"/>
            <a:ext cx="8001000" cy="4114800"/>
          </a:xfrm>
        </p:spPr>
        <p:txBody>
          <a:bodyPr/>
          <a:lstStyle/>
          <a:p>
            <a:r>
              <a:rPr lang="en-US" sz="3600" b="1" i="1" dirty="0" smtClean="0">
                <a:solidFill>
                  <a:srgbClr val="0070C0"/>
                </a:solidFill>
                <a:latin typeface="Arial" pitchFamily="34" charset="0"/>
                <a:cs typeface="Arial" pitchFamily="34" charset="0"/>
              </a:rPr>
              <a:t>Action Research</a:t>
            </a:r>
            <a:r>
              <a:rPr lang="en-US" sz="3600" dirty="0" smtClean="0"/>
              <a:t>: </a:t>
            </a:r>
            <a:r>
              <a:rPr lang="en-US" dirty="0" smtClean="0">
                <a:latin typeface="Arial" pitchFamily="34" charset="0"/>
                <a:cs typeface="Arial" pitchFamily="34" charset="0"/>
              </a:rPr>
              <a:t>Action research aims at solving specific problems within a program, organization, or community. Patton (1990) described that design and data collection in action research tend to be more informal, and the people in the situation are directly involved in gathering information and studying themselves.</a:t>
            </a:r>
          </a:p>
          <a:p>
            <a:pPr>
              <a:buNone/>
            </a:pPr>
            <a:r>
              <a:rPr lang="en-US" sz="3600" dirty="0" smtClean="0"/>
              <a:t/>
            </a:r>
            <a:br>
              <a:rPr lang="en-US" sz="3600" dirty="0" smtClean="0"/>
            </a:br>
            <a:endParaRPr lang="th-TH" dirty="0"/>
          </a:p>
        </p:txBody>
      </p:sp>
      <p:sp>
        <p:nvSpPr>
          <p:cNvPr id="4" name="TextBox 3"/>
          <p:cNvSpPr txBox="1"/>
          <p:nvPr/>
        </p:nvSpPr>
        <p:spPr>
          <a:xfrm>
            <a:off x="381000" y="6019800"/>
            <a:ext cx="8534400" cy="646331"/>
          </a:xfrm>
          <a:prstGeom prst="rect">
            <a:avLst/>
          </a:prstGeom>
          <a:noFill/>
        </p:spPr>
        <p:txBody>
          <a:bodyPr wrap="square" rtlCol="0">
            <a:spAutoFit/>
          </a:bodyPr>
          <a:lstStyle/>
          <a:p>
            <a:r>
              <a:rPr lang="en-US" sz="1800" dirty="0" smtClean="0"/>
              <a:t>Patton, M. Q. (1990). </a:t>
            </a:r>
            <a:r>
              <a:rPr lang="en-US" sz="1800" i="1" dirty="0" smtClean="0"/>
              <a:t>Qualitative Evaluation and Research Methods. </a:t>
            </a:r>
            <a:r>
              <a:rPr lang="en-US" sz="1800" dirty="0" smtClean="0"/>
              <a:t>( 2nd ed.).</a:t>
            </a:r>
          </a:p>
          <a:p>
            <a:r>
              <a:rPr lang="en-US" sz="1800" dirty="0" smtClean="0"/>
              <a:t>           Newbury Park, CA: Sage.</a:t>
            </a:r>
            <a:endParaRPr lang="th-TH" sz="1800" dirty="0"/>
          </a:p>
        </p:txBody>
      </p:sp>
    </p:spTree>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57200"/>
            <a:ext cx="8915400" cy="5029200"/>
          </a:xfrm>
        </p:spPr>
        <p:txBody>
          <a:bodyPr/>
          <a:lstStyle/>
          <a:p>
            <a:pPr>
              <a:buFontTx/>
              <a:buNone/>
              <a:defRPr/>
            </a:pPr>
            <a:r>
              <a:rPr lang="th-TH" sz="4800" dirty="0" smtClean="0">
                <a:solidFill>
                  <a:srgbClr val="0000CC"/>
                </a:solidFill>
                <a:effectLst>
                  <a:outerShdw blurRad="38100" dist="38100" dir="2700000" algn="tl">
                    <a:srgbClr val="000000">
                      <a:alpha val="43137"/>
                    </a:srgbClr>
                  </a:outerShdw>
                </a:effectLst>
                <a:latin typeface="Tahoma" pitchFamily="34" charset="0"/>
                <a:cs typeface="Tahoma" pitchFamily="34" charset="0"/>
              </a:rPr>
              <a:t> </a:t>
            </a:r>
            <a:r>
              <a:rPr lang="en-US" sz="48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C</a:t>
            </a:r>
            <a:r>
              <a:rPr lang="en-US" sz="4800" b="1" dirty="0" smtClean="0">
                <a:solidFill>
                  <a:srgbClr val="0070C0"/>
                </a:solidFill>
                <a:latin typeface="Tahoma" pitchFamily="34" charset="0"/>
                <a:cs typeface="Tahoma" pitchFamily="34" charset="0"/>
              </a:rPr>
              <a:t>lassroom </a:t>
            </a:r>
            <a:r>
              <a:rPr lang="en-US" sz="48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A</a:t>
            </a:r>
            <a:r>
              <a:rPr lang="en-US" sz="4800" b="1" dirty="0" smtClean="0">
                <a:solidFill>
                  <a:srgbClr val="0070C0"/>
                </a:solidFill>
                <a:latin typeface="Tahoma" pitchFamily="34" charset="0"/>
                <a:cs typeface="Tahoma" pitchFamily="34" charset="0"/>
              </a:rPr>
              <a:t>ction </a:t>
            </a:r>
            <a:r>
              <a:rPr lang="en-US" sz="48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R</a:t>
            </a:r>
            <a:r>
              <a:rPr lang="en-US" sz="4800" b="1" dirty="0" smtClean="0">
                <a:solidFill>
                  <a:srgbClr val="0070C0"/>
                </a:solidFill>
                <a:latin typeface="Tahoma" pitchFamily="34" charset="0"/>
                <a:cs typeface="Tahoma" pitchFamily="34" charset="0"/>
              </a:rPr>
              <a:t>esearch</a:t>
            </a:r>
          </a:p>
          <a:p>
            <a:pPr>
              <a:buNone/>
              <a:defRPr/>
            </a:pPr>
            <a:r>
              <a:rPr lang="th-TH" sz="3600" dirty="0" smtClean="0">
                <a:latin typeface="Tahoma" pitchFamily="34" charset="0"/>
                <a:cs typeface="Tahoma" pitchFamily="34" charset="0"/>
              </a:rPr>
              <a:t>  </a:t>
            </a:r>
            <a:r>
              <a:rPr lang="en-US" sz="3600" dirty="0" smtClean="0">
                <a:latin typeface="Tahoma" pitchFamily="34" charset="0"/>
                <a:cs typeface="Tahoma" pitchFamily="34" charset="0"/>
              </a:rPr>
              <a:t>   </a:t>
            </a:r>
            <a:r>
              <a:rPr lang="en-US" b="1" i="1" dirty="0" smtClean="0">
                <a:solidFill>
                  <a:srgbClr val="0070C0"/>
                </a:solidFill>
                <a:latin typeface="Arial" pitchFamily="34" charset="0"/>
                <a:cs typeface="Arial" pitchFamily="34" charset="0"/>
              </a:rPr>
              <a:t>Classroom Action research </a:t>
            </a:r>
            <a:r>
              <a:rPr lang="en-US" b="1" dirty="0" smtClean="0">
                <a:solidFill>
                  <a:srgbClr val="0070C0"/>
                </a:solidFill>
                <a:latin typeface="Arial" pitchFamily="34" charset="0"/>
                <a:cs typeface="Arial" pitchFamily="34" charset="0"/>
              </a:rPr>
              <a:t>(CAR) </a:t>
            </a:r>
            <a:r>
              <a:rPr lang="en-US" dirty="0" smtClean="0">
                <a:latin typeface="Arial" pitchFamily="34" charset="0"/>
                <a:cs typeface="Arial" pitchFamily="34" charset="0"/>
              </a:rPr>
              <a:t>aims at </a:t>
            </a:r>
            <a:r>
              <a:rPr lang="en-US" dirty="0" smtClean="0">
                <a:solidFill>
                  <a:srgbClr val="C00000"/>
                </a:solidFill>
                <a:latin typeface="Arial" pitchFamily="34" charset="0"/>
                <a:cs typeface="Arial" pitchFamily="34" charset="0"/>
              </a:rPr>
              <a:t>solving teachers’ own teaching and learning problems. </a:t>
            </a:r>
            <a:r>
              <a:rPr lang="en-US" dirty="0" smtClean="0">
                <a:latin typeface="Arial" pitchFamily="34" charset="0"/>
                <a:cs typeface="Arial" pitchFamily="34" charset="0"/>
              </a:rPr>
              <a:t>Design and data collection in action research tend to be more informal,</a:t>
            </a:r>
            <a:r>
              <a:rPr lang="en-US" dirty="0" smtClean="0">
                <a:solidFill>
                  <a:srgbClr val="C00000"/>
                </a:solidFill>
                <a:latin typeface="Arial" pitchFamily="34" charset="0"/>
                <a:cs typeface="Arial" pitchFamily="34" charset="0"/>
              </a:rPr>
              <a:t> </a:t>
            </a:r>
            <a:r>
              <a:rPr lang="en-US" dirty="0" smtClean="0">
                <a:latin typeface="Arial" pitchFamily="34" charset="0"/>
                <a:cs typeface="Arial" pitchFamily="34" charset="0"/>
              </a:rPr>
              <a:t>and the teachers or instructors in the problem situation are directly involved in gathering information and studying themselves systematically with a reliable process. </a:t>
            </a:r>
            <a:endParaRPr lang="en-US" sz="2800" b="1" dirty="0" smtClean="0">
              <a:solidFill>
                <a:srgbClr val="0070C0"/>
              </a:solidFill>
              <a:latin typeface="Arial" pitchFamily="34" charset="0"/>
              <a:cs typeface="Arial" pitchFamily="34" charset="0"/>
            </a:endParaRPr>
          </a:p>
          <a:p>
            <a:pPr>
              <a:buFontTx/>
              <a:buNone/>
              <a:defRPr/>
            </a:pPr>
            <a:endParaRPr lang="th-TH" dirty="0" smtClean="0">
              <a:latin typeface="Arial" pitchFamily="34" charset="0"/>
              <a:cs typeface="Tahoma" pitchFamily="34" charset="0"/>
            </a:endParaRPr>
          </a:p>
          <a:p>
            <a:pPr>
              <a:buFontTx/>
              <a:buNone/>
              <a:defRPr/>
            </a:pPr>
            <a:r>
              <a:rPr lang="th-TH" dirty="0" smtClean="0">
                <a:latin typeface="Arial" pitchFamily="34" charset="0"/>
                <a:cs typeface="Tahoma" pitchFamily="34" charset="0"/>
              </a:rPr>
              <a:t>   </a:t>
            </a:r>
            <a:endParaRPr lang="en-US" b="1" dirty="0">
              <a:solidFill>
                <a:srgbClr val="0070C0"/>
              </a:solidFill>
              <a:latin typeface="Arial" pitchFamily="34" charset="0"/>
              <a:cs typeface="Arial" pitchFamily="34" charset="0"/>
            </a:endParaRPr>
          </a:p>
        </p:txBody>
      </p:sp>
    </p:spTree>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762000"/>
          </a:xfrm>
        </p:spPr>
        <p:txBody>
          <a:bodyPr/>
          <a:lstStyle/>
          <a:p>
            <a:pPr algn="l"/>
            <a:r>
              <a:rPr lang="th-TH" sz="3600" b="1" dirty="0" smtClean="0">
                <a:solidFill>
                  <a:srgbClr val="0070C0"/>
                </a:solidFill>
                <a:latin typeface="Tahoma" pitchFamily="34" charset="0"/>
                <a:cs typeface="Tahoma" pitchFamily="34" charset="0"/>
              </a:rPr>
              <a:t>ความหมายของการวิจัยในชั้นเรียน</a:t>
            </a:r>
            <a:endParaRPr lang="th-TH" sz="3600" b="1" dirty="0">
              <a:solidFill>
                <a:srgbClr val="0070C0"/>
              </a:solidFill>
              <a:latin typeface="Tahoma" pitchFamily="34" charset="0"/>
              <a:cs typeface="Tahoma" pitchFamily="34" charset="0"/>
            </a:endParaRPr>
          </a:p>
        </p:txBody>
      </p:sp>
      <p:sp>
        <p:nvSpPr>
          <p:cNvPr id="3" name="Content Placeholder 2"/>
          <p:cNvSpPr>
            <a:spLocks noGrp="1"/>
          </p:cNvSpPr>
          <p:nvPr>
            <p:ph idx="1"/>
          </p:nvPr>
        </p:nvSpPr>
        <p:spPr>
          <a:xfrm>
            <a:off x="457200" y="1600200"/>
            <a:ext cx="8382000" cy="3352800"/>
          </a:xfrm>
        </p:spPr>
        <p:txBody>
          <a:bodyPr/>
          <a:lstStyle/>
          <a:p>
            <a:pPr>
              <a:buNone/>
            </a:pPr>
            <a:r>
              <a:rPr lang="th-TH" dirty="0" smtClean="0"/>
              <a:t>   </a:t>
            </a:r>
            <a:r>
              <a:rPr lang="th-TH" dirty="0" smtClean="0">
                <a:latin typeface="Arial" pitchFamily="34" charset="0"/>
                <a:cs typeface="Tahoma" pitchFamily="34" charset="0"/>
              </a:rPr>
              <a:t>การวิจัยในชั้นเรียนเป็น</a:t>
            </a:r>
            <a:r>
              <a:rPr lang="th-TH" b="1" dirty="0" smtClean="0">
                <a:solidFill>
                  <a:srgbClr val="0070C0"/>
                </a:solidFill>
                <a:latin typeface="Arial" pitchFamily="34" charset="0"/>
                <a:cs typeface="Tahoma" pitchFamily="34" charset="0"/>
              </a:rPr>
              <a:t>กระบวนการในการแก้ปัญหาหรือพัฒนากระบวนการจัดการเรียนรู้ในชั้นเรียนของครูเอง </a:t>
            </a:r>
            <a:r>
              <a:rPr lang="th-TH" dirty="0" smtClean="0">
                <a:latin typeface="Arial" pitchFamily="34" charset="0"/>
                <a:cs typeface="Tahoma" pitchFamily="34" charset="0"/>
              </a:rPr>
              <a:t>เพื่อสืบค้นให้ได้สาเหตุของปัญหา แล้วหาวิธีแก้ไขหรือพัฒนาผู้เรียนให้มีคุณภาพตามเป้าหมายที่กำหนดไว้ ด้วยกระบวนการที่เป็นระบบและเชื่อถือได้</a:t>
            </a:r>
            <a:endParaRPr lang="en-US" dirty="0" smtClean="0">
              <a:latin typeface="Arial" pitchFamily="34" charset="0"/>
              <a:cs typeface="Arial" pitchFamily="34" charset="0"/>
            </a:endParaRPr>
          </a:p>
        </p:txBody>
      </p:sp>
      <p:sp>
        <p:nvSpPr>
          <p:cNvPr id="5" name="Text Box 8"/>
          <p:cNvSpPr txBox="1">
            <a:spLocks noChangeArrowheads="1"/>
          </p:cNvSpPr>
          <p:nvPr/>
        </p:nvSpPr>
        <p:spPr bwMode="auto">
          <a:xfrm>
            <a:off x="152400" y="6477000"/>
            <a:ext cx="8915400" cy="304800"/>
          </a:xfrm>
          <a:prstGeom prst="rect">
            <a:avLst/>
          </a:prstGeom>
          <a:gradFill rotWithShape="0">
            <a:gsLst>
              <a:gs pos="0">
                <a:schemeClr val="bg1"/>
              </a:gs>
              <a:gs pos="100000">
                <a:srgbClr val="CCFFCC"/>
              </a:gs>
            </a:gsLst>
            <a:lin ang="0" scaled="1"/>
          </a:gradFill>
          <a:ln w="9525">
            <a:noFill/>
            <a:miter lim="800000"/>
            <a:headEnd/>
            <a:tailEnd/>
          </a:ln>
        </p:spPr>
        <p:txBody>
          <a:bodyPr wrap="square">
            <a:spAutoFit/>
          </a:bodyPr>
          <a:lstStyle/>
          <a:p>
            <a:pPr eaLnBrk="0" hangingPunct="0">
              <a:spcBef>
                <a:spcPct val="50000"/>
              </a:spcBef>
            </a:pPr>
            <a:r>
              <a:rPr lang="th-TH" sz="1400" dirty="0" smtClean="0">
                <a:cs typeface="Tahoma" pitchFamily="34" charset="0"/>
              </a:rPr>
              <a:t>ไพจิตร </a:t>
            </a:r>
            <a:r>
              <a:rPr lang="th-TH" sz="1400" dirty="0" err="1" smtClean="0">
                <a:cs typeface="Tahoma" pitchFamily="34" charset="0"/>
              </a:rPr>
              <a:t>สดวก</a:t>
            </a:r>
            <a:r>
              <a:rPr lang="th-TH" sz="1400" dirty="0" smtClean="0">
                <a:cs typeface="Tahoma" pitchFamily="34" charset="0"/>
              </a:rPr>
              <a:t>การ และ </a:t>
            </a:r>
            <a:r>
              <a:rPr lang="th-TH" sz="1400" dirty="0" err="1" smtClean="0">
                <a:cs typeface="Tahoma" pitchFamily="34" charset="0"/>
              </a:rPr>
              <a:t>ศิ</a:t>
            </a:r>
            <a:r>
              <a:rPr lang="th-TH" sz="1400" dirty="0" smtClean="0">
                <a:cs typeface="Tahoma" pitchFamily="34" charset="0"/>
              </a:rPr>
              <a:t>ริ</a:t>
            </a:r>
            <a:r>
              <a:rPr lang="th-TH" sz="1400" dirty="0" err="1" smtClean="0">
                <a:cs typeface="Tahoma" pitchFamily="34" charset="0"/>
              </a:rPr>
              <a:t>กาญจน์</a:t>
            </a:r>
            <a:r>
              <a:rPr lang="th-TH" sz="1400" dirty="0" smtClean="0">
                <a:cs typeface="Tahoma" pitchFamily="34" charset="0"/>
              </a:rPr>
              <a:t> </a:t>
            </a:r>
            <a:r>
              <a:rPr lang="th-TH" sz="1400" dirty="0" err="1" smtClean="0">
                <a:cs typeface="Tahoma" pitchFamily="34" charset="0"/>
              </a:rPr>
              <a:t>โกสุมภ์.</a:t>
            </a:r>
            <a:r>
              <a:rPr lang="th-TH" sz="1400" dirty="0" smtClean="0">
                <a:cs typeface="Tahoma" pitchFamily="34" charset="0"/>
              </a:rPr>
              <a:t> </a:t>
            </a:r>
            <a:r>
              <a:rPr lang="en-US" sz="1400" dirty="0" smtClean="0">
                <a:cs typeface="Tahoma" pitchFamily="34" charset="0"/>
              </a:rPr>
              <a:t>(2545). </a:t>
            </a:r>
            <a:r>
              <a:rPr lang="th-TH" sz="1400" i="1" dirty="0" smtClean="0">
                <a:cs typeface="Tahoma" pitchFamily="34" charset="0"/>
              </a:rPr>
              <a:t>ชุดฝึก</a:t>
            </a:r>
            <a:r>
              <a:rPr lang="th-TH" sz="1400" i="1" dirty="0">
                <a:cs typeface="Tahoma" pitchFamily="34" charset="0"/>
              </a:rPr>
              <a:t>อบรมครู บทที่ </a:t>
            </a:r>
            <a:r>
              <a:rPr lang="en-US" sz="1400" i="1" dirty="0">
                <a:cs typeface="Tahoma" pitchFamily="34" charset="0"/>
              </a:rPr>
              <a:t>7 </a:t>
            </a:r>
            <a:r>
              <a:rPr lang="th-TH" sz="1400" i="1" dirty="0">
                <a:cs typeface="Tahoma" pitchFamily="34" charset="0"/>
              </a:rPr>
              <a:t>การวิจัยในชั้น</a:t>
            </a:r>
            <a:r>
              <a:rPr lang="th-TH" sz="1400" i="1" dirty="0" smtClean="0">
                <a:cs typeface="Tahoma" pitchFamily="34" charset="0"/>
              </a:rPr>
              <a:t>เรียน.  </a:t>
            </a:r>
            <a:r>
              <a:rPr lang="th-TH" sz="1400" dirty="0" smtClean="0">
                <a:cs typeface="Tahoma" pitchFamily="34" charset="0"/>
              </a:rPr>
              <a:t>สำนักงานปฏิรูปการศึกษา.</a:t>
            </a:r>
            <a:endParaRPr lang="th-TH" sz="1400" dirty="0">
              <a:cs typeface="Tahoma" pitchFamily="34" charset="0"/>
            </a:endParaRPr>
          </a:p>
        </p:txBody>
      </p:sp>
    </p:spTree>
  </p:cSld>
  <p:clrMapOvr>
    <a:masterClrMapping/>
  </p:clrMapOvr>
  <p:transition>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8"/>
          <p:cNvSpPr txBox="1">
            <a:spLocks noChangeArrowheads="1"/>
          </p:cNvSpPr>
          <p:nvPr/>
        </p:nvSpPr>
        <p:spPr bwMode="auto">
          <a:xfrm>
            <a:off x="152400" y="6477000"/>
            <a:ext cx="8915400" cy="304800"/>
          </a:xfrm>
          <a:prstGeom prst="rect">
            <a:avLst/>
          </a:prstGeom>
          <a:gradFill rotWithShape="0">
            <a:gsLst>
              <a:gs pos="0">
                <a:schemeClr val="bg1"/>
              </a:gs>
              <a:gs pos="100000">
                <a:srgbClr val="CCFFCC"/>
              </a:gs>
            </a:gsLst>
            <a:lin ang="0" scaled="1"/>
          </a:gradFill>
          <a:ln w="9525">
            <a:noFill/>
            <a:miter lim="800000"/>
            <a:headEnd/>
            <a:tailEnd/>
          </a:ln>
        </p:spPr>
        <p:txBody>
          <a:bodyPr wrap="square">
            <a:spAutoFit/>
          </a:bodyPr>
          <a:lstStyle/>
          <a:p>
            <a:pPr eaLnBrk="0" hangingPunct="0">
              <a:spcBef>
                <a:spcPct val="50000"/>
              </a:spcBef>
            </a:pPr>
            <a:r>
              <a:rPr lang="th-TH" sz="1400" dirty="0" smtClean="0">
                <a:cs typeface="Tahoma" pitchFamily="34" charset="0"/>
              </a:rPr>
              <a:t>ไพจิตร </a:t>
            </a:r>
            <a:r>
              <a:rPr lang="th-TH" sz="1400" dirty="0" err="1" smtClean="0">
                <a:cs typeface="Tahoma" pitchFamily="34" charset="0"/>
              </a:rPr>
              <a:t>สดวก</a:t>
            </a:r>
            <a:r>
              <a:rPr lang="th-TH" sz="1400" dirty="0" smtClean="0">
                <a:cs typeface="Tahoma" pitchFamily="34" charset="0"/>
              </a:rPr>
              <a:t>การ และ </a:t>
            </a:r>
            <a:r>
              <a:rPr lang="th-TH" sz="1400" dirty="0" err="1" smtClean="0">
                <a:cs typeface="Tahoma" pitchFamily="34" charset="0"/>
              </a:rPr>
              <a:t>ศิ</a:t>
            </a:r>
            <a:r>
              <a:rPr lang="th-TH" sz="1400" dirty="0" smtClean="0">
                <a:cs typeface="Tahoma" pitchFamily="34" charset="0"/>
              </a:rPr>
              <a:t>ริ</a:t>
            </a:r>
            <a:r>
              <a:rPr lang="th-TH" sz="1400" dirty="0" err="1" smtClean="0">
                <a:cs typeface="Tahoma" pitchFamily="34" charset="0"/>
              </a:rPr>
              <a:t>กาญจน์</a:t>
            </a:r>
            <a:r>
              <a:rPr lang="th-TH" sz="1400" dirty="0" smtClean="0">
                <a:cs typeface="Tahoma" pitchFamily="34" charset="0"/>
              </a:rPr>
              <a:t> </a:t>
            </a:r>
            <a:r>
              <a:rPr lang="th-TH" sz="1400" dirty="0" err="1" smtClean="0">
                <a:cs typeface="Tahoma" pitchFamily="34" charset="0"/>
              </a:rPr>
              <a:t>โกสุมภ์.</a:t>
            </a:r>
            <a:r>
              <a:rPr lang="th-TH" sz="1400" dirty="0" smtClean="0">
                <a:cs typeface="Tahoma" pitchFamily="34" charset="0"/>
              </a:rPr>
              <a:t> </a:t>
            </a:r>
            <a:r>
              <a:rPr lang="en-US" sz="1400" dirty="0" smtClean="0">
                <a:cs typeface="Tahoma" pitchFamily="34" charset="0"/>
              </a:rPr>
              <a:t>(2545). </a:t>
            </a:r>
            <a:r>
              <a:rPr lang="th-TH" sz="1400" i="1" dirty="0" smtClean="0">
                <a:cs typeface="Tahoma" pitchFamily="34" charset="0"/>
              </a:rPr>
              <a:t>ชุดฝึก</a:t>
            </a:r>
            <a:r>
              <a:rPr lang="th-TH" sz="1400" i="1" dirty="0">
                <a:cs typeface="Tahoma" pitchFamily="34" charset="0"/>
              </a:rPr>
              <a:t>อบรมครู บทที่ </a:t>
            </a:r>
            <a:r>
              <a:rPr lang="en-US" sz="1400" i="1" dirty="0">
                <a:cs typeface="Tahoma" pitchFamily="34" charset="0"/>
              </a:rPr>
              <a:t>7 </a:t>
            </a:r>
            <a:r>
              <a:rPr lang="th-TH" sz="1400" i="1" dirty="0">
                <a:cs typeface="Tahoma" pitchFamily="34" charset="0"/>
              </a:rPr>
              <a:t>การวิจัยในชั้น</a:t>
            </a:r>
            <a:r>
              <a:rPr lang="th-TH" sz="1400" i="1" dirty="0" smtClean="0">
                <a:cs typeface="Tahoma" pitchFamily="34" charset="0"/>
              </a:rPr>
              <a:t>เรียน.  </a:t>
            </a:r>
            <a:r>
              <a:rPr lang="th-TH" sz="1400" dirty="0" smtClean="0">
                <a:cs typeface="Tahoma" pitchFamily="34" charset="0"/>
              </a:rPr>
              <a:t>สำนักงานปฏิรูปการศึกษา.</a:t>
            </a:r>
            <a:endParaRPr lang="th-TH" sz="1400" dirty="0">
              <a:cs typeface="Tahoma" pitchFamily="34" charset="0"/>
            </a:endParaRPr>
          </a:p>
        </p:txBody>
      </p:sp>
      <p:sp>
        <p:nvSpPr>
          <p:cNvPr id="9219" name="Text Box 19"/>
          <p:cNvSpPr txBox="1">
            <a:spLocks noChangeArrowheads="1"/>
          </p:cNvSpPr>
          <p:nvPr/>
        </p:nvSpPr>
        <p:spPr bwMode="auto">
          <a:xfrm>
            <a:off x="3429000" y="1544638"/>
            <a:ext cx="2438400" cy="588962"/>
          </a:xfrm>
          <a:prstGeom prst="rect">
            <a:avLst/>
          </a:prstGeom>
          <a:noFill/>
          <a:ln w="9525">
            <a:noFill/>
            <a:miter lim="800000"/>
            <a:headEnd/>
            <a:tailEnd/>
          </a:ln>
        </p:spPr>
        <p:txBody>
          <a:bodyPr>
            <a:spAutoFit/>
          </a:bodyPr>
          <a:lstStyle/>
          <a:p>
            <a:pPr algn="ctr" eaLnBrk="0" hangingPunct="0"/>
            <a:r>
              <a:rPr lang="th-TH" sz="3200" b="1">
                <a:ea typeface="Cordia New" pitchFamily="34" charset="-34"/>
                <a:cs typeface="Tahoma" pitchFamily="34" charset="0"/>
              </a:rPr>
              <a:t>ศึกษาปัญหา</a:t>
            </a:r>
          </a:p>
        </p:txBody>
      </p:sp>
      <p:sp>
        <p:nvSpPr>
          <p:cNvPr id="9220" name="Rectangle 55"/>
          <p:cNvSpPr>
            <a:spLocks noChangeArrowheads="1"/>
          </p:cNvSpPr>
          <p:nvPr/>
        </p:nvSpPr>
        <p:spPr bwMode="auto">
          <a:xfrm>
            <a:off x="609600" y="393700"/>
            <a:ext cx="5638800" cy="706438"/>
          </a:xfrm>
          <a:prstGeom prst="rect">
            <a:avLst/>
          </a:prstGeom>
          <a:noFill/>
          <a:ln w="9525">
            <a:noFill/>
            <a:miter lim="800000"/>
            <a:headEnd/>
            <a:tailEnd/>
          </a:ln>
        </p:spPr>
        <p:txBody>
          <a:bodyPr anchor="ctr">
            <a:spAutoFit/>
          </a:bodyPr>
          <a:lstStyle/>
          <a:p>
            <a:pPr eaLnBrk="0" hangingPunct="0"/>
            <a:r>
              <a:rPr lang="th-TH" sz="4000" b="1">
                <a:solidFill>
                  <a:srgbClr val="0000CC"/>
                </a:solidFill>
                <a:cs typeface="Tahoma" pitchFamily="34" charset="0"/>
              </a:rPr>
              <a:t>วงจรการวิจัยในชั้นเรียน</a:t>
            </a:r>
            <a:endParaRPr lang="en-US" sz="4000">
              <a:solidFill>
                <a:srgbClr val="0000CC"/>
              </a:solidFill>
              <a:cs typeface="Tahoma" pitchFamily="34" charset="0"/>
            </a:endParaRPr>
          </a:p>
        </p:txBody>
      </p:sp>
      <p:sp>
        <p:nvSpPr>
          <p:cNvPr id="9221" name="Text Box 56"/>
          <p:cNvSpPr txBox="1">
            <a:spLocks noChangeArrowheads="1"/>
          </p:cNvSpPr>
          <p:nvPr/>
        </p:nvSpPr>
        <p:spPr bwMode="auto">
          <a:xfrm>
            <a:off x="5181600" y="2687638"/>
            <a:ext cx="2667000" cy="588962"/>
          </a:xfrm>
          <a:prstGeom prst="rect">
            <a:avLst/>
          </a:prstGeom>
          <a:noFill/>
          <a:ln w="9525">
            <a:noFill/>
            <a:miter lim="800000"/>
            <a:headEnd/>
            <a:tailEnd/>
          </a:ln>
        </p:spPr>
        <p:txBody>
          <a:bodyPr>
            <a:spAutoFit/>
          </a:bodyPr>
          <a:lstStyle/>
          <a:p>
            <a:pPr algn="ctr" eaLnBrk="0" hangingPunct="0"/>
            <a:r>
              <a:rPr lang="th-TH" sz="3200" b="1">
                <a:ea typeface="Cordia New" pitchFamily="34" charset="-34"/>
                <a:cs typeface="Tahoma" pitchFamily="34" charset="0"/>
              </a:rPr>
              <a:t>หาสาเหตุ</a:t>
            </a:r>
          </a:p>
        </p:txBody>
      </p:sp>
      <p:sp>
        <p:nvSpPr>
          <p:cNvPr id="9222" name="Text Box 57"/>
          <p:cNvSpPr txBox="1">
            <a:spLocks noChangeArrowheads="1"/>
          </p:cNvSpPr>
          <p:nvPr/>
        </p:nvSpPr>
        <p:spPr bwMode="auto">
          <a:xfrm>
            <a:off x="1447800" y="3830638"/>
            <a:ext cx="2438400" cy="588962"/>
          </a:xfrm>
          <a:prstGeom prst="rect">
            <a:avLst/>
          </a:prstGeom>
          <a:noFill/>
          <a:ln w="9525">
            <a:noFill/>
            <a:miter lim="800000"/>
            <a:headEnd/>
            <a:tailEnd/>
          </a:ln>
        </p:spPr>
        <p:txBody>
          <a:bodyPr>
            <a:spAutoFit/>
          </a:bodyPr>
          <a:lstStyle/>
          <a:p>
            <a:pPr algn="ctr" eaLnBrk="0" hangingPunct="0"/>
            <a:r>
              <a:rPr lang="th-TH" sz="3200" b="1">
                <a:ea typeface="Cordia New" pitchFamily="34" charset="-34"/>
                <a:cs typeface="Tahoma" pitchFamily="34" charset="0"/>
              </a:rPr>
              <a:t>ทดลองใช้</a:t>
            </a:r>
          </a:p>
        </p:txBody>
      </p:sp>
      <p:sp>
        <p:nvSpPr>
          <p:cNvPr id="9223" name="Text Box 58"/>
          <p:cNvSpPr txBox="1">
            <a:spLocks noChangeArrowheads="1"/>
          </p:cNvSpPr>
          <p:nvPr/>
        </p:nvSpPr>
        <p:spPr bwMode="auto">
          <a:xfrm>
            <a:off x="5410200" y="3754438"/>
            <a:ext cx="2971800" cy="584200"/>
          </a:xfrm>
          <a:prstGeom prst="rect">
            <a:avLst/>
          </a:prstGeom>
          <a:noFill/>
          <a:ln w="9525">
            <a:noFill/>
            <a:miter lim="800000"/>
            <a:headEnd/>
            <a:tailEnd/>
          </a:ln>
        </p:spPr>
        <p:txBody>
          <a:bodyPr>
            <a:spAutoFit/>
          </a:bodyPr>
          <a:lstStyle/>
          <a:p>
            <a:pPr algn="ctr" eaLnBrk="0" hangingPunct="0"/>
            <a:r>
              <a:rPr lang="th-TH" sz="3200" b="1">
                <a:ea typeface="Cordia New" pitchFamily="34" charset="-34"/>
                <a:cs typeface="Tahoma" pitchFamily="34" charset="0"/>
              </a:rPr>
              <a:t>หาวิธีแก้ปัญหา</a:t>
            </a:r>
          </a:p>
        </p:txBody>
      </p:sp>
      <p:sp>
        <p:nvSpPr>
          <p:cNvPr id="9224" name="Text Box 59"/>
          <p:cNvSpPr txBox="1">
            <a:spLocks noChangeArrowheads="1"/>
          </p:cNvSpPr>
          <p:nvPr/>
        </p:nvSpPr>
        <p:spPr bwMode="auto">
          <a:xfrm>
            <a:off x="1981200" y="2687638"/>
            <a:ext cx="2590800" cy="584200"/>
          </a:xfrm>
          <a:prstGeom prst="rect">
            <a:avLst/>
          </a:prstGeom>
          <a:noFill/>
          <a:ln w="9525">
            <a:noFill/>
            <a:miter lim="800000"/>
            <a:headEnd/>
            <a:tailEnd/>
          </a:ln>
        </p:spPr>
        <p:txBody>
          <a:bodyPr>
            <a:spAutoFit/>
          </a:bodyPr>
          <a:lstStyle/>
          <a:p>
            <a:pPr algn="ctr" eaLnBrk="0" hangingPunct="0"/>
            <a:r>
              <a:rPr lang="th-TH" sz="3200" b="1">
                <a:ea typeface="Cordia New" pitchFamily="34" charset="-34"/>
                <a:cs typeface="Tahoma" pitchFamily="34" charset="0"/>
              </a:rPr>
              <a:t>ตรวจสอบผล</a:t>
            </a:r>
          </a:p>
        </p:txBody>
      </p:sp>
      <p:sp>
        <p:nvSpPr>
          <p:cNvPr id="9225" name="Text Box 60"/>
          <p:cNvSpPr txBox="1">
            <a:spLocks noChangeArrowheads="1"/>
          </p:cNvSpPr>
          <p:nvPr/>
        </p:nvSpPr>
        <p:spPr bwMode="auto">
          <a:xfrm>
            <a:off x="3124200" y="4724400"/>
            <a:ext cx="3276600" cy="1570038"/>
          </a:xfrm>
          <a:prstGeom prst="rect">
            <a:avLst/>
          </a:prstGeom>
          <a:noFill/>
          <a:ln w="9525">
            <a:noFill/>
            <a:miter lim="800000"/>
            <a:headEnd/>
            <a:tailEnd/>
          </a:ln>
        </p:spPr>
        <p:txBody>
          <a:bodyPr>
            <a:spAutoFit/>
          </a:bodyPr>
          <a:lstStyle/>
          <a:p>
            <a:pPr algn="ctr" eaLnBrk="0" hangingPunct="0"/>
            <a:r>
              <a:rPr lang="th-TH" sz="3200" b="1">
                <a:ea typeface="Cordia New" pitchFamily="34" charset="-34"/>
                <a:cs typeface="Tahoma" pitchFamily="34" charset="0"/>
              </a:rPr>
              <a:t>พัฒนานวัตกรรม/วิธีการแก้ปัญหา</a:t>
            </a:r>
          </a:p>
        </p:txBody>
      </p:sp>
      <p:sp>
        <p:nvSpPr>
          <p:cNvPr id="9226" name="Curved Down Arrow 15"/>
          <p:cNvSpPr>
            <a:spLocks noChangeArrowheads="1"/>
          </p:cNvSpPr>
          <p:nvPr/>
        </p:nvSpPr>
        <p:spPr bwMode="auto">
          <a:xfrm rot="3314562">
            <a:off x="5857875" y="1905001"/>
            <a:ext cx="1227137" cy="646112"/>
          </a:xfrm>
          <a:prstGeom prst="curvedDownArrow">
            <a:avLst>
              <a:gd name="adj1" fmla="val 24989"/>
              <a:gd name="adj2" fmla="val 49979"/>
              <a:gd name="adj3" fmla="val 25000"/>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9227" name="Curved Down Arrow 16"/>
          <p:cNvSpPr>
            <a:spLocks noChangeArrowheads="1"/>
          </p:cNvSpPr>
          <p:nvPr/>
        </p:nvSpPr>
        <p:spPr bwMode="auto">
          <a:xfrm rot="4766091">
            <a:off x="7315200" y="3057525"/>
            <a:ext cx="1052513" cy="646113"/>
          </a:xfrm>
          <a:prstGeom prst="curvedDownArrow">
            <a:avLst>
              <a:gd name="adj1" fmla="val 24985"/>
              <a:gd name="adj2" fmla="val 49978"/>
              <a:gd name="adj3" fmla="val 25000"/>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9228" name="Curved Down Arrow 17"/>
          <p:cNvSpPr>
            <a:spLocks noChangeArrowheads="1"/>
          </p:cNvSpPr>
          <p:nvPr/>
        </p:nvSpPr>
        <p:spPr bwMode="auto">
          <a:xfrm rot="7192189">
            <a:off x="5880100" y="4597400"/>
            <a:ext cx="1135063" cy="646113"/>
          </a:xfrm>
          <a:prstGeom prst="curvedDownArrow">
            <a:avLst>
              <a:gd name="adj1" fmla="val 24993"/>
              <a:gd name="adj2" fmla="val 49978"/>
              <a:gd name="adj3" fmla="val 25000"/>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9229" name="Curved Down Arrow 18"/>
          <p:cNvSpPr>
            <a:spLocks noChangeArrowheads="1"/>
          </p:cNvSpPr>
          <p:nvPr/>
        </p:nvSpPr>
        <p:spPr bwMode="auto">
          <a:xfrm rot="-8125476">
            <a:off x="2425700" y="4610100"/>
            <a:ext cx="1136650" cy="646113"/>
          </a:xfrm>
          <a:prstGeom prst="curvedDownArrow">
            <a:avLst>
              <a:gd name="adj1" fmla="val 25028"/>
              <a:gd name="adj2" fmla="val 50048"/>
              <a:gd name="adj3" fmla="val 25000"/>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9230" name="Curved Down Arrow 19"/>
          <p:cNvSpPr>
            <a:spLocks noChangeArrowheads="1"/>
          </p:cNvSpPr>
          <p:nvPr/>
        </p:nvSpPr>
        <p:spPr bwMode="auto">
          <a:xfrm rot="-5061541">
            <a:off x="1154907" y="3109118"/>
            <a:ext cx="1136650" cy="646113"/>
          </a:xfrm>
          <a:prstGeom prst="curvedDownArrow">
            <a:avLst>
              <a:gd name="adj1" fmla="val 25028"/>
              <a:gd name="adj2" fmla="val 50048"/>
              <a:gd name="adj3" fmla="val 25000"/>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9231" name="Curved Down Arrow 20"/>
          <p:cNvSpPr>
            <a:spLocks noChangeArrowheads="1"/>
          </p:cNvSpPr>
          <p:nvPr/>
        </p:nvSpPr>
        <p:spPr bwMode="auto">
          <a:xfrm rot="-3783940">
            <a:off x="2415382" y="1845468"/>
            <a:ext cx="1136650" cy="646113"/>
          </a:xfrm>
          <a:prstGeom prst="curvedDownArrow">
            <a:avLst>
              <a:gd name="adj1" fmla="val 25028"/>
              <a:gd name="adj2" fmla="val 50048"/>
              <a:gd name="adj3" fmla="val 25000"/>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Line 40"/>
          <p:cNvSpPr>
            <a:spLocks noChangeShapeType="1"/>
          </p:cNvSpPr>
          <p:nvPr/>
        </p:nvSpPr>
        <p:spPr bwMode="auto">
          <a:xfrm>
            <a:off x="4572000" y="1905000"/>
            <a:ext cx="0" cy="304800"/>
          </a:xfrm>
          <a:prstGeom prst="line">
            <a:avLst/>
          </a:prstGeom>
          <a:noFill/>
          <a:ln w="28575">
            <a:solidFill>
              <a:schemeClr val="accent2"/>
            </a:solidFill>
            <a:round/>
            <a:headEnd/>
            <a:tailEnd type="triangle" w="med" len="med"/>
          </a:ln>
        </p:spPr>
        <p:txBody>
          <a:bodyPr/>
          <a:lstStyle/>
          <a:p>
            <a:endParaRPr lang="th-TH"/>
          </a:p>
        </p:txBody>
      </p:sp>
      <p:sp>
        <p:nvSpPr>
          <p:cNvPr id="10244" name="Line 25"/>
          <p:cNvSpPr>
            <a:spLocks noChangeShapeType="1"/>
          </p:cNvSpPr>
          <p:nvPr/>
        </p:nvSpPr>
        <p:spPr bwMode="auto">
          <a:xfrm>
            <a:off x="4572000" y="1143000"/>
            <a:ext cx="0" cy="304800"/>
          </a:xfrm>
          <a:prstGeom prst="line">
            <a:avLst/>
          </a:prstGeom>
          <a:noFill/>
          <a:ln w="28575">
            <a:solidFill>
              <a:schemeClr val="accent2"/>
            </a:solidFill>
            <a:round/>
            <a:headEnd/>
            <a:tailEnd type="triangle" w="med" len="med"/>
          </a:ln>
        </p:spPr>
        <p:txBody>
          <a:bodyPr/>
          <a:lstStyle/>
          <a:p>
            <a:endParaRPr lang="th-TH"/>
          </a:p>
        </p:txBody>
      </p:sp>
      <p:sp>
        <p:nvSpPr>
          <p:cNvPr id="10245" name="Line 24"/>
          <p:cNvSpPr>
            <a:spLocks noChangeShapeType="1"/>
          </p:cNvSpPr>
          <p:nvPr/>
        </p:nvSpPr>
        <p:spPr bwMode="auto">
          <a:xfrm>
            <a:off x="4572000" y="2590800"/>
            <a:ext cx="0" cy="381000"/>
          </a:xfrm>
          <a:prstGeom prst="line">
            <a:avLst/>
          </a:prstGeom>
          <a:noFill/>
          <a:ln w="28575">
            <a:solidFill>
              <a:schemeClr val="accent2"/>
            </a:solidFill>
            <a:round/>
            <a:headEnd/>
            <a:tailEnd type="triangle" w="med" len="med"/>
          </a:ln>
        </p:spPr>
        <p:txBody>
          <a:bodyPr/>
          <a:lstStyle/>
          <a:p>
            <a:endParaRPr lang="th-TH"/>
          </a:p>
        </p:txBody>
      </p:sp>
      <p:sp>
        <p:nvSpPr>
          <p:cNvPr id="10246" name="Line 23"/>
          <p:cNvSpPr>
            <a:spLocks noChangeShapeType="1"/>
          </p:cNvSpPr>
          <p:nvPr/>
        </p:nvSpPr>
        <p:spPr bwMode="auto">
          <a:xfrm flipH="1">
            <a:off x="4572000" y="5181600"/>
            <a:ext cx="0" cy="457200"/>
          </a:xfrm>
          <a:prstGeom prst="line">
            <a:avLst/>
          </a:prstGeom>
          <a:noFill/>
          <a:ln w="28575">
            <a:solidFill>
              <a:schemeClr val="accent2"/>
            </a:solidFill>
            <a:round/>
            <a:headEnd/>
            <a:tailEnd type="triangle" w="med" len="med"/>
          </a:ln>
        </p:spPr>
        <p:txBody>
          <a:bodyPr/>
          <a:lstStyle/>
          <a:p>
            <a:endParaRPr lang="th-TH"/>
          </a:p>
        </p:txBody>
      </p:sp>
      <p:sp>
        <p:nvSpPr>
          <p:cNvPr id="10247" name="Line 20"/>
          <p:cNvSpPr>
            <a:spLocks noChangeShapeType="1"/>
          </p:cNvSpPr>
          <p:nvPr/>
        </p:nvSpPr>
        <p:spPr bwMode="auto">
          <a:xfrm flipH="1">
            <a:off x="4572000" y="3429000"/>
            <a:ext cx="0" cy="228600"/>
          </a:xfrm>
          <a:prstGeom prst="line">
            <a:avLst/>
          </a:prstGeom>
          <a:noFill/>
          <a:ln w="28575">
            <a:solidFill>
              <a:schemeClr val="accent2"/>
            </a:solidFill>
            <a:round/>
            <a:headEnd/>
            <a:tailEnd type="triangle" w="med" len="med"/>
          </a:ln>
        </p:spPr>
        <p:txBody>
          <a:bodyPr/>
          <a:lstStyle/>
          <a:p>
            <a:endParaRPr lang="th-TH"/>
          </a:p>
        </p:txBody>
      </p:sp>
      <p:sp>
        <p:nvSpPr>
          <p:cNvPr id="10248" name="Text Box 19"/>
          <p:cNvSpPr txBox="1">
            <a:spLocks noChangeArrowheads="1"/>
          </p:cNvSpPr>
          <p:nvPr/>
        </p:nvSpPr>
        <p:spPr bwMode="auto">
          <a:xfrm>
            <a:off x="1828800" y="762000"/>
            <a:ext cx="5638800" cy="461963"/>
          </a:xfrm>
          <a:prstGeom prst="rect">
            <a:avLst/>
          </a:prstGeom>
          <a:solidFill>
            <a:srgbClr val="FFFFFF"/>
          </a:solidFill>
          <a:ln w="9525">
            <a:solidFill>
              <a:srgbClr val="000000"/>
            </a:solidFill>
            <a:miter lim="800000"/>
            <a:headEnd/>
            <a:tailEnd/>
          </a:ln>
        </p:spPr>
        <p:txBody>
          <a:bodyPr>
            <a:spAutoFit/>
          </a:bodyPr>
          <a:lstStyle/>
          <a:p>
            <a:pPr algn="ctr" eaLnBrk="0" hangingPunct="0"/>
            <a:r>
              <a:rPr lang="th-TH" sz="2400" b="1">
                <a:ea typeface="Cordia New" pitchFamily="34" charset="-34"/>
                <a:cs typeface="Tahoma" pitchFamily="34" charset="0"/>
              </a:rPr>
              <a:t>วิเคราะห์สภาพปัญหาในชั้นเรียน</a:t>
            </a:r>
          </a:p>
        </p:txBody>
      </p:sp>
      <p:sp>
        <p:nvSpPr>
          <p:cNvPr id="10249" name="Line 13"/>
          <p:cNvSpPr>
            <a:spLocks noChangeShapeType="1"/>
          </p:cNvSpPr>
          <p:nvPr/>
        </p:nvSpPr>
        <p:spPr bwMode="auto">
          <a:xfrm>
            <a:off x="4572000" y="4114800"/>
            <a:ext cx="0" cy="304800"/>
          </a:xfrm>
          <a:prstGeom prst="line">
            <a:avLst/>
          </a:prstGeom>
          <a:noFill/>
          <a:ln w="28575">
            <a:solidFill>
              <a:schemeClr val="accent2"/>
            </a:solidFill>
            <a:round/>
            <a:headEnd/>
            <a:tailEnd type="triangle" w="med" len="med"/>
          </a:ln>
        </p:spPr>
        <p:txBody>
          <a:bodyPr/>
          <a:lstStyle/>
          <a:p>
            <a:endParaRPr lang="th-TH"/>
          </a:p>
        </p:txBody>
      </p:sp>
      <p:sp>
        <p:nvSpPr>
          <p:cNvPr id="10250" name="Rectangle 55"/>
          <p:cNvSpPr>
            <a:spLocks noChangeArrowheads="1"/>
          </p:cNvSpPr>
          <p:nvPr/>
        </p:nvSpPr>
        <p:spPr bwMode="auto">
          <a:xfrm>
            <a:off x="152400" y="182563"/>
            <a:ext cx="5943600" cy="523875"/>
          </a:xfrm>
          <a:prstGeom prst="rect">
            <a:avLst/>
          </a:prstGeom>
          <a:noFill/>
          <a:ln w="9525">
            <a:noFill/>
            <a:miter lim="800000"/>
            <a:headEnd/>
            <a:tailEnd/>
          </a:ln>
        </p:spPr>
        <p:txBody>
          <a:bodyPr anchor="ctr">
            <a:spAutoFit/>
          </a:bodyPr>
          <a:lstStyle/>
          <a:p>
            <a:pPr eaLnBrk="0" hangingPunct="0"/>
            <a:r>
              <a:rPr lang="th-TH" sz="2800" b="1">
                <a:solidFill>
                  <a:srgbClr val="0000CC"/>
                </a:solidFill>
                <a:cs typeface="Tahoma" pitchFamily="34" charset="0"/>
              </a:rPr>
              <a:t>ขั้นตอนการทำวิจัยในชั้นเรียน</a:t>
            </a:r>
            <a:endParaRPr lang="en-US" sz="2800">
              <a:solidFill>
                <a:srgbClr val="0000CC"/>
              </a:solidFill>
              <a:cs typeface="Tahoma" pitchFamily="34" charset="0"/>
            </a:endParaRPr>
          </a:p>
        </p:txBody>
      </p:sp>
      <p:sp>
        <p:nvSpPr>
          <p:cNvPr id="10251" name="Text Box 56"/>
          <p:cNvSpPr txBox="1">
            <a:spLocks noChangeArrowheads="1"/>
          </p:cNvSpPr>
          <p:nvPr/>
        </p:nvSpPr>
        <p:spPr bwMode="auto">
          <a:xfrm>
            <a:off x="1905000" y="1447800"/>
            <a:ext cx="5562600" cy="461963"/>
          </a:xfrm>
          <a:prstGeom prst="rect">
            <a:avLst/>
          </a:prstGeom>
          <a:solidFill>
            <a:srgbClr val="FFFFFF"/>
          </a:solidFill>
          <a:ln w="9525">
            <a:solidFill>
              <a:srgbClr val="000000"/>
            </a:solidFill>
            <a:miter lim="800000"/>
            <a:headEnd/>
            <a:tailEnd/>
          </a:ln>
        </p:spPr>
        <p:txBody>
          <a:bodyPr>
            <a:spAutoFit/>
          </a:bodyPr>
          <a:lstStyle/>
          <a:p>
            <a:pPr algn="ctr" eaLnBrk="0" hangingPunct="0"/>
            <a:r>
              <a:rPr lang="th-TH" sz="2400" b="1">
                <a:ea typeface="Cordia New" pitchFamily="34" charset="-34"/>
                <a:cs typeface="Tahoma" pitchFamily="34" charset="0"/>
              </a:rPr>
              <a:t>วิเคราะห์สาเหตุของปัญหา</a:t>
            </a:r>
          </a:p>
        </p:txBody>
      </p:sp>
      <p:sp>
        <p:nvSpPr>
          <p:cNvPr id="10252" name="Text Box 57"/>
          <p:cNvSpPr txBox="1">
            <a:spLocks noChangeArrowheads="1"/>
          </p:cNvSpPr>
          <p:nvPr/>
        </p:nvSpPr>
        <p:spPr bwMode="auto">
          <a:xfrm>
            <a:off x="1905000" y="3657600"/>
            <a:ext cx="5562600" cy="461963"/>
          </a:xfrm>
          <a:prstGeom prst="rect">
            <a:avLst/>
          </a:prstGeom>
          <a:solidFill>
            <a:srgbClr val="FFFFFF"/>
          </a:solidFill>
          <a:ln w="9525">
            <a:solidFill>
              <a:srgbClr val="000000"/>
            </a:solidFill>
            <a:miter lim="800000"/>
            <a:headEnd/>
            <a:tailEnd/>
          </a:ln>
        </p:spPr>
        <p:txBody>
          <a:bodyPr>
            <a:spAutoFit/>
          </a:bodyPr>
          <a:lstStyle/>
          <a:p>
            <a:pPr algn="ctr" eaLnBrk="0" hangingPunct="0"/>
            <a:r>
              <a:rPr lang="th-TH" sz="2400" b="1">
                <a:ea typeface="Cordia New" pitchFamily="34" charset="-34"/>
                <a:cs typeface="Tahoma" pitchFamily="34" charset="0"/>
              </a:rPr>
              <a:t>นำไปใช้</a:t>
            </a:r>
          </a:p>
        </p:txBody>
      </p:sp>
      <p:sp>
        <p:nvSpPr>
          <p:cNvPr id="10253" name="Text Box 58"/>
          <p:cNvSpPr txBox="1">
            <a:spLocks noChangeArrowheads="1"/>
          </p:cNvSpPr>
          <p:nvPr/>
        </p:nvSpPr>
        <p:spPr bwMode="auto">
          <a:xfrm>
            <a:off x="1905000" y="2209800"/>
            <a:ext cx="5562600" cy="461963"/>
          </a:xfrm>
          <a:prstGeom prst="rect">
            <a:avLst/>
          </a:prstGeom>
          <a:solidFill>
            <a:srgbClr val="FFFFFF"/>
          </a:solidFill>
          <a:ln w="9525">
            <a:solidFill>
              <a:srgbClr val="000000"/>
            </a:solidFill>
            <a:miter lim="800000"/>
            <a:headEnd/>
            <a:tailEnd/>
          </a:ln>
        </p:spPr>
        <p:txBody>
          <a:bodyPr>
            <a:spAutoFit/>
          </a:bodyPr>
          <a:lstStyle/>
          <a:p>
            <a:pPr algn="ctr" eaLnBrk="0" hangingPunct="0"/>
            <a:r>
              <a:rPr lang="th-TH" sz="2400" b="1">
                <a:ea typeface="Cordia New" pitchFamily="34" charset="-34"/>
                <a:cs typeface="Tahoma" pitchFamily="34" charset="0"/>
              </a:rPr>
              <a:t>ศึกษา หาวิธีแก้ปัญหา</a:t>
            </a:r>
          </a:p>
        </p:txBody>
      </p:sp>
      <p:sp>
        <p:nvSpPr>
          <p:cNvPr id="10254" name="Text Box 59"/>
          <p:cNvSpPr txBox="1">
            <a:spLocks noChangeArrowheads="1"/>
          </p:cNvSpPr>
          <p:nvPr/>
        </p:nvSpPr>
        <p:spPr bwMode="auto">
          <a:xfrm>
            <a:off x="457200" y="4572000"/>
            <a:ext cx="2438400" cy="461963"/>
          </a:xfrm>
          <a:prstGeom prst="rect">
            <a:avLst/>
          </a:prstGeom>
          <a:noFill/>
          <a:ln w="9525">
            <a:noFill/>
            <a:miter lim="800000"/>
            <a:headEnd/>
            <a:tailEnd/>
          </a:ln>
        </p:spPr>
        <p:txBody>
          <a:bodyPr>
            <a:spAutoFit/>
          </a:bodyPr>
          <a:lstStyle/>
          <a:p>
            <a:pPr algn="ctr" eaLnBrk="0" hangingPunct="0"/>
            <a:r>
              <a:rPr lang="th-TH" sz="2400" b="1">
                <a:ea typeface="Cordia New" pitchFamily="34" charset="-34"/>
                <a:cs typeface="Tahoma" pitchFamily="34" charset="0"/>
              </a:rPr>
              <a:t>ตรวจสอบผล</a:t>
            </a:r>
          </a:p>
        </p:txBody>
      </p:sp>
      <p:sp>
        <p:nvSpPr>
          <p:cNvPr id="10255" name="Text Box 60"/>
          <p:cNvSpPr txBox="1">
            <a:spLocks noChangeArrowheads="1"/>
          </p:cNvSpPr>
          <p:nvPr/>
        </p:nvSpPr>
        <p:spPr bwMode="auto">
          <a:xfrm>
            <a:off x="1905000" y="2971800"/>
            <a:ext cx="5562600" cy="461963"/>
          </a:xfrm>
          <a:prstGeom prst="rect">
            <a:avLst/>
          </a:prstGeom>
          <a:solidFill>
            <a:srgbClr val="FFFFFF"/>
          </a:solidFill>
          <a:ln w="9525">
            <a:solidFill>
              <a:srgbClr val="000000"/>
            </a:solidFill>
            <a:miter lim="800000"/>
            <a:headEnd/>
            <a:tailEnd/>
          </a:ln>
        </p:spPr>
        <p:txBody>
          <a:bodyPr>
            <a:spAutoFit/>
          </a:bodyPr>
          <a:lstStyle/>
          <a:p>
            <a:pPr algn="ctr" eaLnBrk="0" hangingPunct="0"/>
            <a:r>
              <a:rPr lang="th-TH" sz="2400" b="1">
                <a:ea typeface="Cordia New" pitchFamily="34" charset="-34"/>
                <a:cs typeface="Tahoma" pitchFamily="34" charset="0"/>
              </a:rPr>
              <a:t>พัฒนาเทคนิค</a:t>
            </a:r>
            <a:r>
              <a:rPr lang="en-US" sz="2400" b="1">
                <a:ea typeface="Cordia New" pitchFamily="34" charset="-34"/>
                <a:cs typeface="Tahoma" pitchFamily="34" charset="0"/>
              </a:rPr>
              <a:t>/</a:t>
            </a:r>
            <a:r>
              <a:rPr lang="th-TH" sz="2400" b="1">
                <a:ea typeface="Cordia New" pitchFamily="34" charset="-34"/>
                <a:cs typeface="Tahoma" pitchFamily="34" charset="0"/>
              </a:rPr>
              <a:t>วิธีการ</a:t>
            </a:r>
            <a:r>
              <a:rPr lang="en-US" sz="2400" b="1">
                <a:ea typeface="Cordia New" pitchFamily="34" charset="-34"/>
                <a:cs typeface="Tahoma" pitchFamily="34" charset="0"/>
              </a:rPr>
              <a:t>/</a:t>
            </a:r>
            <a:r>
              <a:rPr lang="th-TH" sz="2400" b="1">
                <a:ea typeface="Cordia New" pitchFamily="34" charset="-34"/>
                <a:cs typeface="Tahoma" pitchFamily="34" charset="0"/>
              </a:rPr>
              <a:t>สื่อ</a:t>
            </a:r>
            <a:r>
              <a:rPr lang="en-US" sz="2400" b="1">
                <a:ea typeface="Cordia New" pitchFamily="34" charset="-34"/>
                <a:cs typeface="Tahoma" pitchFamily="34" charset="0"/>
              </a:rPr>
              <a:t>/</a:t>
            </a:r>
            <a:r>
              <a:rPr lang="th-TH" sz="2400" b="1">
                <a:ea typeface="Cordia New" pitchFamily="34" charset="-34"/>
                <a:cs typeface="Tahoma" pitchFamily="34" charset="0"/>
              </a:rPr>
              <a:t>นวัตกรรม</a:t>
            </a:r>
          </a:p>
        </p:txBody>
      </p:sp>
      <p:sp>
        <p:nvSpPr>
          <p:cNvPr id="16" name="Flowchart: Decision 15"/>
          <p:cNvSpPr/>
          <p:nvPr/>
        </p:nvSpPr>
        <p:spPr bwMode="auto">
          <a:xfrm>
            <a:off x="2667000" y="4419600"/>
            <a:ext cx="3733800" cy="795338"/>
          </a:xfrm>
          <a:prstGeom prst="flowChartDecision">
            <a:avLst/>
          </a:pr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a:spAutoFit/>
          </a:bodyPr>
          <a:lstStyle/>
          <a:p>
            <a:pPr algn="ctr" eaLnBrk="0" hangingPunct="0">
              <a:spcBef>
                <a:spcPct val="50000"/>
              </a:spcBef>
              <a:defRPr/>
            </a:pPr>
            <a:r>
              <a:rPr lang="th-TH" sz="2000" b="1" dirty="0">
                <a:cs typeface="Tahoma" pitchFamily="34" charset="0"/>
              </a:rPr>
              <a:t>แก้ปัญหาได้</a:t>
            </a:r>
            <a:endParaRPr lang="en-US" sz="2000" dirty="0">
              <a:cs typeface="+mn-cs"/>
            </a:endParaRPr>
          </a:p>
        </p:txBody>
      </p:sp>
      <p:sp>
        <p:nvSpPr>
          <p:cNvPr id="10257" name="Text Box 59"/>
          <p:cNvSpPr txBox="1">
            <a:spLocks noChangeArrowheads="1"/>
          </p:cNvSpPr>
          <p:nvPr/>
        </p:nvSpPr>
        <p:spPr bwMode="auto">
          <a:xfrm>
            <a:off x="4495800" y="5181600"/>
            <a:ext cx="609600" cy="400050"/>
          </a:xfrm>
          <a:prstGeom prst="rect">
            <a:avLst/>
          </a:prstGeom>
          <a:noFill/>
          <a:ln w="9525">
            <a:noFill/>
            <a:miter lim="800000"/>
            <a:headEnd/>
            <a:tailEnd/>
          </a:ln>
        </p:spPr>
        <p:txBody>
          <a:bodyPr>
            <a:spAutoFit/>
          </a:bodyPr>
          <a:lstStyle/>
          <a:p>
            <a:pPr algn="ctr" eaLnBrk="0" hangingPunct="0"/>
            <a:r>
              <a:rPr lang="th-TH" sz="2000" b="1">
                <a:ea typeface="Cordia New" pitchFamily="34" charset="-34"/>
                <a:cs typeface="Tahoma" pitchFamily="34" charset="0"/>
              </a:rPr>
              <a:t>ใช่</a:t>
            </a:r>
          </a:p>
        </p:txBody>
      </p:sp>
      <p:sp>
        <p:nvSpPr>
          <p:cNvPr id="10258" name="Text Box 59"/>
          <p:cNvSpPr txBox="1">
            <a:spLocks noChangeArrowheads="1"/>
          </p:cNvSpPr>
          <p:nvPr/>
        </p:nvSpPr>
        <p:spPr bwMode="auto">
          <a:xfrm>
            <a:off x="6248400" y="4419600"/>
            <a:ext cx="838200" cy="400050"/>
          </a:xfrm>
          <a:prstGeom prst="rect">
            <a:avLst/>
          </a:prstGeom>
          <a:noFill/>
          <a:ln w="9525">
            <a:noFill/>
            <a:miter lim="800000"/>
            <a:headEnd/>
            <a:tailEnd/>
          </a:ln>
        </p:spPr>
        <p:txBody>
          <a:bodyPr>
            <a:spAutoFit/>
          </a:bodyPr>
          <a:lstStyle/>
          <a:p>
            <a:pPr algn="ctr" eaLnBrk="0" hangingPunct="0"/>
            <a:r>
              <a:rPr lang="th-TH" sz="2000" b="1">
                <a:ea typeface="Cordia New" pitchFamily="34" charset="-34"/>
                <a:cs typeface="Tahoma" pitchFamily="34" charset="0"/>
              </a:rPr>
              <a:t>ไม่ใช่</a:t>
            </a:r>
          </a:p>
        </p:txBody>
      </p:sp>
      <p:sp>
        <p:nvSpPr>
          <p:cNvPr id="10259" name="Line 23"/>
          <p:cNvSpPr>
            <a:spLocks noChangeShapeType="1"/>
          </p:cNvSpPr>
          <p:nvPr/>
        </p:nvSpPr>
        <p:spPr bwMode="auto">
          <a:xfrm>
            <a:off x="6388100" y="4838700"/>
            <a:ext cx="723900" cy="0"/>
          </a:xfrm>
          <a:prstGeom prst="line">
            <a:avLst/>
          </a:prstGeom>
          <a:noFill/>
          <a:ln w="38100">
            <a:solidFill>
              <a:schemeClr val="accent2"/>
            </a:solidFill>
            <a:round/>
            <a:headEnd/>
            <a:tailEnd type="triangle" w="med" len="med"/>
          </a:ln>
        </p:spPr>
        <p:txBody>
          <a:bodyPr/>
          <a:lstStyle/>
          <a:p>
            <a:endParaRPr lang="th-TH"/>
          </a:p>
        </p:txBody>
      </p:sp>
      <p:cxnSp>
        <p:nvCxnSpPr>
          <p:cNvPr id="10260" name="Straight Connector 20"/>
          <p:cNvCxnSpPr>
            <a:cxnSpLocks noChangeShapeType="1"/>
          </p:cNvCxnSpPr>
          <p:nvPr/>
        </p:nvCxnSpPr>
        <p:spPr bwMode="auto">
          <a:xfrm>
            <a:off x="7112000" y="4838700"/>
            <a:ext cx="749300" cy="12700"/>
          </a:xfrm>
          <a:prstGeom prst="line">
            <a:avLst/>
          </a:prstGeom>
          <a:noFill/>
          <a:ln w="19050" algn="ctr">
            <a:solidFill>
              <a:srgbClr val="0070C0"/>
            </a:solidFill>
            <a:round/>
            <a:headEnd/>
            <a:tailEnd/>
          </a:ln>
        </p:spPr>
      </p:cxnSp>
      <p:sp>
        <p:nvSpPr>
          <p:cNvPr id="10261" name="Line 23"/>
          <p:cNvSpPr>
            <a:spLocks noChangeShapeType="1"/>
          </p:cNvSpPr>
          <p:nvPr/>
        </p:nvSpPr>
        <p:spPr bwMode="auto">
          <a:xfrm flipH="1" flipV="1">
            <a:off x="7467600" y="1676400"/>
            <a:ext cx="381000" cy="0"/>
          </a:xfrm>
          <a:prstGeom prst="line">
            <a:avLst/>
          </a:prstGeom>
          <a:noFill/>
          <a:ln w="28575">
            <a:solidFill>
              <a:schemeClr val="accent2"/>
            </a:solidFill>
            <a:round/>
            <a:headEnd/>
            <a:tailEnd type="triangle" w="med" len="med"/>
          </a:ln>
        </p:spPr>
        <p:txBody>
          <a:bodyPr/>
          <a:lstStyle/>
          <a:p>
            <a:endParaRPr lang="th-TH"/>
          </a:p>
        </p:txBody>
      </p:sp>
      <p:sp>
        <p:nvSpPr>
          <p:cNvPr id="10262" name="Line 23"/>
          <p:cNvSpPr>
            <a:spLocks noChangeShapeType="1"/>
          </p:cNvSpPr>
          <p:nvPr/>
        </p:nvSpPr>
        <p:spPr bwMode="auto">
          <a:xfrm flipH="1" flipV="1">
            <a:off x="7467600" y="2438400"/>
            <a:ext cx="381000" cy="0"/>
          </a:xfrm>
          <a:prstGeom prst="line">
            <a:avLst/>
          </a:prstGeom>
          <a:noFill/>
          <a:ln w="28575">
            <a:solidFill>
              <a:schemeClr val="accent2"/>
            </a:solidFill>
            <a:round/>
            <a:headEnd/>
            <a:tailEnd type="triangle" w="med" len="med"/>
          </a:ln>
        </p:spPr>
        <p:txBody>
          <a:bodyPr/>
          <a:lstStyle/>
          <a:p>
            <a:endParaRPr lang="th-TH"/>
          </a:p>
        </p:txBody>
      </p:sp>
      <p:sp>
        <p:nvSpPr>
          <p:cNvPr id="10263" name="Line 23"/>
          <p:cNvSpPr>
            <a:spLocks noChangeShapeType="1"/>
          </p:cNvSpPr>
          <p:nvPr/>
        </p:nvSpPr>
        <p:spPr bwMode="auto">
          <a:xfrm flipH="1" flipV="1">
            <a:off x="7467600" y="3200400"/>
            <a:ext cx="381000" cy="0"/>
          </a:xfrm>
          <a:prstGeom prst="line">
            <a:avLst/>
          </a:prstGeom>
          <a:noFill/>
          <a:ln w="28575">
            <a:solidFill>
              <a:schemeClr val="accent2"/>
            </a:solidFill>
            <a:round/>
            <a:headEnd/>
            <a:tailEnd type="triangle" w="med" len="med"/>
          </a:ln>
        </p:spPr>
        <p:txBody>
          <a:bodyPr/>
          <a:lstStyle/>
          <a:p>
            <a:endParaRPr lang="th-TH"/>
          </a:p>
        </p:txBody>
      </p:sp>
      <p:sp>
        <p:nvSpPr>
          <p:cNvPr id="10264" name="Line 23"/>
          <p:cNvSpPr>
            <a:spLocks noChangeShapeType="1"/>
          </p:cNvSpPr>
          <p:nvPr/>
        </p:nvSpPr>
        <p:spPr bwMode="auto">
          <a:xfrm flipH="1" flipV="1">
            <a:off x="7467600" y="3886200"/>
            <a:ext cx="381000" cy="0"/>
          </a:xfrm>
          <a:prstGeom prst="line">
            <a:avLst/>
          </a:prstGeom>
          <a:noFill/>
          <a:ln w="28575">
            <a:solidFill>
              <a:schemeClr val="accent2"/>
            </a:solidFill>
            <a:round/>
            <a:headEnd/>
            <a:tailEnd type="triangle" w="med" len="med"/>
          </a:ln>
        </p:spPr>
        <p:txBody>
          <a:bodyPr/>
          <a:lstStyle/>
          <a:p>
            <a:endParaRPr lang="th-TH"/>
          </a:p>
        </p:txBody>
      </p:sp>
      <p:cxnSp>
        <p:nvCxnSpPr>
          <p:cNvPr id="10265" name="Straight Connector 27"/>
          <p:cNvCxnSpPr>
            <a:cxnSpLocks noChangeShapeType="1"/>
          </p:cNvCxnSpPr>
          <p:nvPr/>
        </p:nvCxnSpPr>
        <p:spPr bwMode="auto">
          <a:xfrm rot="16200000" flipV="1">
            <a:off x="6242050" y="3244850"/>
            <a:ext cx="3213100" cy="25400"/>
          </a:xfrm>
          <a:prstGeom prst="line">
            <a:avLst/>
          </a:prstGeom>
          <a:noFill/>
          <a:ln w="19050" algn="ctr">
            <a:solidFill>
              <a:srgbClr val="0070C0"/>
            </a:solidFill>
            <a:round/>
            <a:headEnd/>
            <a:tailEnd/>
          </a:ln>
        </p:spPr>
      </p:cxnSp>
      <p:sp>
        <p:nvSpPr>
          <p:cNvPr id="10266" name="Text Box 60"/>
          <p:cNvSpPr txBox="1">
            <a:spLocks noChangeArrowheads="1"/>
          </p:cNvSpPr>
          <p:nvPr/>
        </p:nvSpPr>
        <p:spPr bwMode="auto">
          <a:xfrm>
            <a:off x="1676400" y="5634038"/>
            <a:ext cx="6553200" cy="461962"/>
          </a:xfrm>
          <a:prstGeom prst="rect">
            <a:avLst/>
          </a:prstGeom>
          <a:solidFill>
            <a:srgbClr val="FFFFFF"/>
          </a:solidFill>
          <a:ln w="9525">
            <a:solidFill>
              <a:srgbClr val="000000"/>
            </a:solidFill>
            <a:miter lim="800000"/>
            <a:headEnd/>
            <a:tailEnd/>
          </a:ln>
        </p:spPr>
        <p:txBody>
          <a:bodyPr>
            <a:spAutoFit/>
          </a:bodyPr>
          <a:lstStyle/>
          <a:p>
            <a:pPr algn="ctr" eaLnBrk="0" hangingPunct="0"/>
            <a:r>
              <a:rPr lang="th-TH" sz="2400" b="1">
                <a:ea typeface="Cordia New" pitchFamily="34" charset="-34"/>
                <a:cs typeface="Tahoma" pitchFamily="34" charset="0"/>
              </a:rPr>
              <a:t>สรุปผลการดำเนินการแก้ปัญหาตั้งแต่ขั้นที่ </a:t>
            </a:r>
            <a:r>
              <a:rPr lang="en-US" sz="2400" b="1">
                <a:ea typeface="Cordia New" pitchFamily="34" charset="-34"/>
                <a:cs typeface="Tahoma" pitchFamily="34" charset="0"/>
              </a:rPr>
              <a:t>1-5</a:t>
            </a:r>
            <a:endParaRPr lang="th-TH" sz="2400" b="1">
              <a:ea typeface="Cordia New" pitchFamily="34" charset="-34"/>
              <a:cs typeface="Tahoma" pitchFamily="34" charset="0"/>
            </a:endParaRPr>
          </a:p>
        </p:txBody>
      </p:sp>
      <p:sp>
        <p:nvSpPr>
          <p:cNvPr id="27" name="Text Box 8"/>
          <p:cNvSpPr txBox="1">
            <a:spLocks noChangeArrowheads="1"/>
          </p:cNvSpPr>
          <p:nvPr/>
        </p:nvSpPr>
        <p:spPr bwMode="auto">
          <a:xfrm>
            <a:off x="152400" y="6477000"/>
            <a:ext cx="8915400" cy="304800"/>
          </a:xfrm>
          <a:prstGeom prst="rect">
            <a:avLst/>
          </a:prstGeom>
          <a:gradFill rotWithShape="0">
            <a:gsLst>
              <a:gs pos="0">
                <a:schemeClr val="bg1"/>
              </a:gs>
              <a:gs pos="100000">
                <a:srgbClr val="CCFFCC"/>
              </a:gs>
            </a:gsLst>
            <a:lin ang="0" scaled="1"/>
          </a:gradFill>
          <a:ln w="9525">
            <a:noFill/>
            <a:miter lim="800000"/>
            <a:headEnd/>
            <a:tailEnd/>
          </a:ln>
        </p:spPr>
        <p:txBody>
          <a:bodyPr wrap="square">
            <a:spAutoFit/>
          </a:bodyPr>
          <a:lstStyle/>
          <a:p>
            <a:pPr eaLnBrk="0" hangingPunct="0">
              <a:spcBef>
                <a:spcPct val="50000"/>
              </a:spcBef>
            </a:pPr>
            <a:r>
              <a:rPr lang="th-TH" sz="1400" dirty="0" smtClean="0">
                <a:cs typeface="Tahoma" pitchFamily="34" charset="0"/>
              </a:rPr>
              <a:t>ไพจิตร </a:t>
            </a:r>
            <a:r>
              <a:rPr lang="th-TH" sz="1400" dirty="0" err="1" smtClean="0">
                <a:cs typeface="Tahoma" pitchFamily="34" charset="0"/>
              </a:rPr>
              <a:t>สดวก</a:t>
            </a:r>
            <a:r>
              <a:rPr lang="th-TH" sz="1400" dirty="0" smtClean="0">
                <a:cs typeface="Tahoma" pitchFamily="34" charset="0"/>
              </a:rPr>
              <a:t>การ และ </a:t>
            </a:r>
            <a:r>
              <a:rPr lang="th-TH" sz="1400" dirty="0" err="1" smtClean="0">
                <a:cs typeface="Tahoma" pitchFamily="34" charset="0"/>
              </a:rPr>
              <a:t>ศิ</a:t>
            </a:r>
            <a:r>
              <a:rPr lang="th-TH" sz="1400" dirty="0" smtClean="0">
                <a:cs typeface="Tahoma" pitchFamily="34" charset="0"/>
              </a:rPr>
              <a:t>ริ</a:t>
            </a:r>
            <a:r>
              <a:rPr lang="th-TH" sz="1400" dirty="0" err="1" smtClean="0">
                <a:cs typeface="Tahoma" pitchFamily="34" charset="0"/>
              </a:rPr>
              <a:t>กาญจน์</a:t>
            </a:r>
            <a:r>
              <a:rPr lang="th-TH" sz="1400" dirty="0" smtClean="0">
                <a:cs typeface="Tahoma" pitchFamily="34" charset="0"/>
              </a:rPr>
              <a:t> </a:t>
            </a:r>
            <a:r>
              <a:rPr lang="th-TH" sz="1400" dirty="0" err="1" smtClean="0">
                <a:cs typeface="Tahoma" pitchFamily="34" charset="0"/>
              </a:rPr>
              <a:t>โกสุมภ์.</a:t>
            </a:r>
            <a:r>
              <a:rPr lang="th-TH" sz="1400" dirty="0" smtClean="0">
                <a:cs typeface="Tahoma" pitchFamily="34" charset="0"/>
              </a:rPr>
              <a:t> </a:t>
            </a:r>
            <a:r>
              <a:rPr lang="en-US" sz="1400" dirty="0" smtClean="0">
                <a:cs typeface="Tahoma" pitchFamily="34" charset="0"/>
              </a:rPr>
              <a:t>(2545). </a:t>
            </a:r>
            <a:r>
              <a:rPr lang="th-TH" sz="1400" i="1" dirty="0" smtClean="0">
                <a:cs typeface="Tahoma" pitchFamily="34" charset="0"/>
              </a:rPr>
              <a:t>ชุดฝึก</a:t>
            </a:r>
            <a:r>
              <a:rPr lang="th-TH" sz="1400" i="1" dirty="0">
                <a:cs typeface="Tahoma" pitchFamily="34" charset="0"/>
              </a:rPr>
              <a:t>อบรมครู บทที่ </a:t>
            </a:r>
            <a:r>
              <a:rPr lang="en-US" sz="1400" i="1" dirty="0">
                <a:cs typeface="Tahoma" pitchFamily="34" charset="0"/>
              </a:rPr>
              <a:t>7 </a:t>
            </a:r>
            <a:r>
              <a:rPr lang="th-TH" sz="1400" i="1" dirty="0">
                <a:cs typeface="Tahoma" pitchFamily="34" charset="0"/>
              </a:rPr>
              <a:t>การวิจัยในชั้น</a:t>
            </a:r>
            <a:r>
              <a:rPr lang="th-TH" sz="1400" i="1" dirty="0" smtClean="0">
                <a:cs typeface="Tahoma" pitchFamily="34" charset="0"/>
              </a:rPr>
              <a:t>เรียน.  </a:t>
            </a:r>
            <a:r>
              <a:rPr lang="th-TH" sz="1400" dirty="0" smtClean="0">
                <a:cs typeface="Tahoma" pitchFamily="34" charset="0"/>
              </a:rPr>
              <a:t>สำนักงานปฏิรูปการศึกษา.</a:t>
            </a:r>
            <a:endParaRPr lang="th-TH" sz="1400" dirty="0">
              <a:cs typeface="Tahoma" pitchFamily="34" charset="0"/>
            </a:endParaRPr>
          </a:p>
        </p:txBody>
      </p:sp>
    </p:spTree>
  </p:cSld>
  <p:clrMapOvr>
    <a:masterClrMapping/>
  </p:clrMapOvr>
  <p:transition>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304800" y="762000"/>
            <a:ext cx="4876800" cy="5410200"/>
          </a:xfrm>
          <a:prstGeom prst="rect">
            <a:avLst/>
          </a:prstGeom>
          <a:noFill/>
          <a:ln w="9525">
            <a:noFill/>
            <a:miter lim="800000"/>
            <a:headEnd/>
            <a:tailEnd/>
          </a:ln>
        </p:spPr>
      </p:pic>
      <p:sp>
        <p:nvSpPr>
          <p:cNvPr id="11267" name="TextBox 2"/>
          <p:cNvSpPr txBox="1">
            <a:spLocks noChangeArrowheads="1"/>
          </p:cNvSpPr>
          <p:nvPr/>
        </p:nvSpPr>
        <p:spPr bwMode="auto">
          <a:xfrm>
            <a:off x="3352800" y="6411913"/>
            <a:ext cx="5791200" cy="369887"/>
          </a:xfrm>
          <a:prstGeom prst="rect">
            <a:avLst/>
          </a:prstGeom>
          <a:noFill/>
          <a:ln w="9525">
            <a:noFill/>
            <a:miter lim="800000"/>
            <a:headEnd/>
            <a:tailEnd/>
          </a:ln>
        </p:spPr>
        <p:txBody>
          <a:bodyPr>
            <a:spAutoFit/>
          </a:bodyPr>
          <a:lstStyle/>
          <a:p>
            <a:pPr eaLnBrk="0" hangingPunct="0">
              <a:spcBef>
                <a:spcPct val="50000"/>
              </a:spcBef>
            </a:pPr>
            <a:r>
              <a:rPr lang="en-US" sz="1800"/>
              <a:t>http://celt.ust.hk/teaching-resources/action-research/</a:t>
            </a:r>
          </a:p>
        </p:txBody>
      </p:sp>
      <p:sp>
        <p:nvSpPr>
          <p:cNvPr id="4" name="TextBox 3"/>
          <p:cNvSpPr txBox="1"/>
          <p:nvPr/>
        </p:nvSpPr>
        <p:spPr>
          <a:xfrm>
            <a:off x="6553200" y="1258888"/>
            <a:ext cx="1447800" cy="646112"/>
          </a:xfrm>
          <a:prstGeom prst="rect">
            <a:avLst/>
          </a:prstGeom>
          <a:noFill/>
        </p:spPr>
        <p:txBody>
          <a:bodyPr wrap="square">
            <a:spAutoFit/>
          </a:bodyPr>
          <a:lstStyle/>
          <a:p>
            <a:pPr eaLnBrk="0" hangingPunct="0">
              <a:spcBef>
                <a:spcPct val="50000"/>
              </a:spcBef>
              <a:defRPr/>
            </a:pPr>
            <a:r>
              <a:rPr lang="th-TH" b="1" dirty="0" smtClean="0">
                <a:cs typeface="Tahoma" pitchFamily="34" charset="0"/>
              </a:rPr>
              <a:t> </a:t>
            </a:r>
            <a:r>
              <a:rPr lang="en-US" b="1" dirty="0" smtClean="0">
                <a:solidFill>
                  <a:srgbClr val="FF0000"/>
                </a:solidFill>
                <a:effectLst>
                  <a:outerShdw blurRad="38100" dist="38100" dir="2700000" algn="tl">
                    <a:srgbClr val="000000">
                      <a:alpha val="43137"/>
                    </a:srgbClr>
                  </a:outerShdw>
                </a:effectLst>
                <a:cs typeface="+mn-cs"/>
              </a:rPr>
              <a:t>P</a:t>
            </a:r>
            <a:r>
              <a:rPr lang="en-US" b="1" dirty="0" smtClean="0">
                <a:cs typeface="+mn-cs"/>
              </a:rPr>
              <a:t>lan</a:t>
            </a:r>
            <a:endParaRPr lang="en-US" b="1" dirty="0">
              <a:cs typeface="Tahoma" pitchFamily="34" charset="0"/>
            </a:endParaRPr>
          </a:p>
        </p:txBody>
      </p:sp>
      <p:sp>
        <p:nvSpPr>
          <p:cNvPr id="5" name="TextBox 4"/>
          <p:cNvSpPr txBox="1"/>
          <p:nvPr/>
        </p:nvSpPr>
        <p:spPr>
          <a:xfrm>
            <a:off x="6629400" y="2554288"/>
            <a:ext cx="1295400" cy="646331"/>
          </a:xfrm>
          <a:prstGeom prst="rect">
            <a:avLst/>
          </a:prstGeom>
          <a:noFill/>
        </p:spPr>
        <p:txBody>
          <a:bodyPr wrap="square">
            <a:spAutoFit/>
          </a:bodyPr>
          <a:lstStyle/>
          <a:p>
            <a:pPr eaLnBrk="0" hangingPunct="0">
              <a:spcBef>
                <a:spcPct val="50000"/>
              </a:spcBef>
              <a:defRPr/>
            </a:pPr>
            <a:r>
              <a:rPr lang="en-US" b="1" dirty="0" smtClean="0">
                <a:solidFill>
                  <a:srgbClr val="FF0000"/>
                </a:solidFill>
                <a:effectLst>
                  <a:outerShdw blurRad="38100" dist="38100" dir="2700000" algn="tl">
                    <a:srgbClr val="000000">
                      <a:alpha val="43137"/>
                    </a:srgbClr>
                  </a:outerShdw>
                </a:effectLst>
                <a:cs typeface="Tahoma" pitchFamily="34" charset="0"/>
              </a:rPr>
              <a:t> A</a:t>
            </a:r>
            <a:r>
              <a:rPr lang="en-US" b="1" dirty="0" smtClean="0">
                <a:cs typeface="Tahoma" pitchFamily="34" charset="0"/>
              </a:rPr>
              <a:t>ct</a:t>
            </a:r>
            <a:endParaRPr lang="en-US" b="1" dirty="0">
              <a:cs typeface="Tahoma" pitchFamily="34" charset="0"/>
            </a:endParaRPr>
          </a:p>
        </p:txBody>
      </p:sp>
      <p:sp>
        <p:nvSpPr>
          <p:cNvPr id="6" name="TextBox 5"/>
          <p:cNvSpPr txBox="1"/>
          <p:nvPr/>
        </p:nvSpPr>
        <p:spPr>
          <a:xfrm>
            <a:off x="6781800" y="3697288"/>
            <a:ext cx="2209800" cy="646331"/>
          </a:xfrm>
          <a:prstGeom prst="rect">
            <a:avLst/>
          </a:prstGeom>
          <a:noFill/>
        </p:spPr>
        <p:txBody>
          <a:bodyPr wrap="square">
            <a:spAutoFit/>
          </a:bodyPr>
          <a:lstStyle/>
          <a:p>
            <a:pPr eaLnBrk="0" hangingPunct="0">
              <a:spcBef>
                <a:spcPct val="50000"/>
              </a:spcBef>
              <a:defRPr/>
            </a:pPr>
            <a:r>
              <a:rPr lang="en-US" b="1" dirty="0" smtClean="0">
                <a:solidFill>
                  <a:srgbClr val="FF0000"/>
                </a:solidFill>
                <a:effectLst>
                  <a:outerShdw blurRad="38100" dist="38100" dir="2700000" algn="tl">
                    <a:srgbClr val="000000">
                      <a:alpha val="43137"/>
                    </a:srgbClr>
                  </a:outerShdw>
                </a:effectLst>
                <a:cs typeface="Tahoma" pitchFamily="34" charset="0"/>
              </a:rPr>
              <a:t>O</a:t>
            </a:r>
            <a:r>
              <a:rPr lang="en-US" b="1" dirty="0" smtClean="0">
                <a:cs typeface="Tahoma" pitchFamily="34" charset="0"/>
              </a:rPr>
              <a:t>bserve</a:t>
            </a:r>
            <a:endParaRPr lang="en-US" b="1" dirty="0">
              <a:cs typeface="Tahoma" pitchFamily="34" charset="0"/>
            </a:endParaRPr>
          </a:p>
        </p:txBody>
      </p:sp>
      <p:sp>
        <p:nvSpPr>
          <p:cNvPr id="7" name="TextBox 6"/>
          <p:cNvSpPr txBox="1"/>
          <p:nvPr/>
        </p:nvSpPr>
        <p:spPr>
          <a:xfrm>
            <a:off x="6781800" y="4840288"/>
            <a:ext cx="2362200" cy="646112"/>
          </a:xfrm>
          <a:prstGeom prst="rect">
            <a:avLst/>
          </a:prstGeom>
          <a:noFill/>
        </p:spPr>
        <p:txBody>
          <a:bodyPr wrap="square">
            <a:spAutoFit/>
          </a:bodyPr>
          <a:lstStyle/>
          <a:p>
            <a:pPr eaLnBrk="0" hangingPunct="0">
              <a:spcBef>
                <a:spcPct val="50000"/>
              </a:spcBef>
              <a:defRPr/>
            </a:pPr>
            <a:r>
              <a:rPr lang="en-US" b="1" dirty="0" smtClean="0">
                <a:solidFill>
                  <a:srgbClr val="FF0000"/>
                </a:solidFill>
                <a:effectLst>
                  <a:outerShdw blurRad="38100" dist="38100" dir="2700000" algn="tl">
                    <a:srgbClr val="000000">
                      <a:alpha val="43137"/>
                    </a:srgbClr>
                  </a:outerShdw>
                </a:effectLst>
                <a:cs typeface="+mn-cs"/>
              </a:rPr>
              <a:t>R</a:t>
            </a:r>
            <a:r>
              <a:rPr lang="en-US" b="1" dirty="0" smtClean="0">
                <a:cs typeface="+mn-cs"/>
              </a:rPr>
              <a:t>eflect</a:t>
            </a:r>
            <a:endParaRPr lang="en-US" b="1" dirty="0">
              <a:cs typeface="Tahoma" pitchFamily="34" charset="0"/>
            </a:endParaRPr>
          </a:p>
        </p:txBody>
      </p:sp>
      <p:sp>
        <p:nvSpPr>
          <p:cNvPr id="11272" name="Down Arrow 9"/>
          <p:cNvSpPr>
            <a:spLocks noChangeArrowheads="1"/>
          </p:cNvSpPr>
          <p:nvPr/>
        </p:nvSpPr>
        <p:spPr bwMode="auto">
          <a:xfrm>
            <a:off x="6934200" y="1905000"/>
            <a:ext cx="304800" cy="720725"/>
          </a:xfrm>
          <a:prstGeom prst="downArrow">
            <a:avLst>
              <a:gd name="adj1" fmla="val 50000"/>
              <a:gd name="adj2" fmla="val 49963"/>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73" name="Down Arrow 10"/>
          <p:cNvSpPr>
            <a:spLocks noChangeArrowheads="1"/>
          </p:cNvSpPr>
          <p:nvPr/>
        </p:nvSpPr>
        <p:spPr bwMode="auto">
          <a:xfrm>
            <a:off x="6934200" y="3124200"/>
            <a:ext cx="304800" cy="720725"/>
          </a:xfrm>
          <a:prstGeom prst="downArrow">
            <a:avLst>
              <a:gd name="adj1" fmla="val 50000"/>
              <a:gd name="adj2" fmla="val 49963"/>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74" name="Down Arrow 11"/>
          <p:cNvSpPr>
            <a:spLocks noChangeArrowheads="1"/>
          </p:cNvSpPr>
          <p:nvPr/>
        </p:nvSpPr>
        <p:spPr bwMode="auto">
          <a:xfrm>
            <a:off x="6934200" y="4267200"/>
            <a:ext cx="304800" cy="720725"/>
          </a:xfrm>
          <a:prstGeom prst="downArrow">
            <a:avLst>
              <a:gd name="adj1" fmla="val 50000"/>
              <a:gd name="adj2" fmla="val 49963"/>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3" name="U-Turn Arrow 12"/>
          <p:cNvSpPr/>
          <p:nvPr/>
        </p:nvSpPr>
        <p:spPr bwMode="auto">
          <a:xfrm rot="10800000">
            <a:off x="5562600" y="5410198"/>
            <a:ext cx="1676400" cy="646113"/>
          </a:xfrm>
          <a:prstGeom prst="uturnArrow">
            <a:avLst/>
          </a:prstGeom>
          <a:solidFill>
            <a:schemeClr val="accent1"/>
          </a:solidFill>
          <a:ln w="9525" cap="flat" cmpd="sng" algn="ctr">
            <a:solidFill>
              <a:schemeClr val="tx1"/>
            </a:solidFill>
            <a:prstDash val="solid"/>
            <a:round/>
            <a:headEnd type="none" w="med" len="med"/>
            <a:tailEnd type="none" w="med" len="med"/>
          </a:ln>
          <a:effectLst/>
        </p:spPr>
        <p:txBody>
          <a:bodyPr wrap="square">
            <a:spAutoFit/>
          </a:bodyPr>
          <a:lstStyle/>
          <a:p>
            <a:pPr algn="ctr" eaLnBrk="0" hangingPunct="0">
              <a:spcBef>
                <a:spcPct val="50000"/>
              </a:spcBef>
              <a:defRPr/>
            </a:pPr>
            <a:endParaRPr lang="en-US">
              <a:cs typeface="+mn-cs"/>
            </a:endParaRPr>
          </a:p>
        </p:txBody>
      </p:sp>
      <p:sp>
        <p:nvSpPr>
          <p:cNvPr id="14" name="U-Turn Arrow 13"/>
          <p:cNvSpPr/>
          <p:nvPr/>
        </p:nvSpPr>
        <p:spPr bwMode="auto">
          <a:xfrm>
            <a:off x="5638800" y="877888"/>
            <a:ext cx="1600200" cy="646112"/>
          </a:xfrm>
          <a:prstGeom prst="uturnArrow">
            <a:avLst/>
          </a:prstGeom>
          <a:solidFill>
            <a:schemeClr val="accent1"/>
          </a:solidFill>
          <a:ln w="9525" cap="flat" cmpd="sng" algn="ctr">
            <a:solidFill>
              <a:schemeClr val="tx1"/>
            </a:solidFill>
            <a:prstDash val="solid"/>
            <a:round/>
            <a:headEnd type="none" w="med" len="med"/>
            <a:tailEnd type="none" w="med" len="med"/>
          </a:ln>
          <a:effectLst/>
        </p:spPr>
        <p:txBody>
          <a:bodyPr wrap="square">
            <a:spAutoFit/>
          </a:bodyPr>
          <a:lstStyle/>
          <a:p>
            <a:pPr algn="ctr" eaLnBrk="0" hangingPunct="0">
              <a:spcBef>
                <a:spcPct val="50000"/>
              </a:spcBef>
              <a:defRPr/>
            </a:pPr>
            <a:endParaRPr lang="en-US">
              <a:cs typeface="+mn-cs"/>
            </a:endParaRPr>
          </a:p>
        </p:txBody>
      </p:sp>
      <p:sp>
        <p:nvSpPr>
          <p:cNvPr id="11277" name="Rectangle 16"/>
          <p:cNvSpPr>
            <a:spLocks noChangeArrowheads="1"/>
          </p:cNvSpPr>
          <p:nvPr/>
        </p:nvSpPr>
        <p:spPr bwMode="auto">
          <a:xfrm>
            <a:off x="5626100" y="1182688"/>
            <a:ext cx="165100" cy="646112"/>
          </a:xfrm>
          <a:prstGeom prst="rect">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78" name="Rectangle 18"/>
          <p:cNvSpPr>
            <a:spLocks noChangeArrowheads="1"/>
          </p:cNvSpPr>
          <p:nvPr/>
        </p:nvSpPr>
        <p:spPr bwMode="auto">
          <a:xfrm>
            <a:off x="5626100" y="1792288"/>
            <a:ext cx="165100" cy="646112"/>
          </a:xfrm>
          <a:prstGeom prst="rect">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79" name="Rectangle 19"/>
          <p:cNvSpPr>
            <a:spLocks noChangeArrowheads="1"/>
          </p:cNvSpPr>
          <p:nvPr/>
        </p:nvSpPr>
        <p:spPr bwMode="auto">
          <a:xfrm>
            <a:off x="5626100" y="2401888"/>
            <a:ext cx="165100" cy="646112"/>
          </a:xfrm>
          <a:prstGeom prst="rect">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80" name="Rectangle 20"/>
          <p:cNvSpPr>
            <a:spLocks noChangeArrowheads="1"/>
          </p:cNvSpPr>
          <p:nvPr/>
        </p:nvSpPr>
        <p:spPr bwMode="auto">
          <a:xfrm>
            <a:off x="5626100" y="3011488"/>
            <a:ext cx="165100" cy="646112"/>
          </a:xfrm>
          <a:prstGeom prst="rect">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81" name="Rectangle 21"/>
          <p:cNvSpPr>
            <a:spLocks noChangeArrowheads="1"/>
          </p:cNvSpPr>
          <p:nvPr/>
        </p:nvSpPr>
        <p:spPr bwMode="auto">
          <a:xfrm>
            <a:off x="5626100" y="3621088"/>
            <a:ext cx="165100" cy="646112"/>
          </a:xfrm>
          <a:prstGeom prst="rect">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82" name="Rectangle 22"/>
          <p:cNvSpPr>
            <a:spLocks noChangeArrowheads="1"/>
          </p:cNvSpPr>
          <p:nvPr/>
        </p:nvSpPr>
        <p:spPr bwMode="auto">
          <a:xfrm>
            <a:off x="5626100" y="4267200"/>
            <a:ext cx="165100" cy="646113"/>
          </a:xfrm>
          <a:prstGeom prst="rect">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83" name="Rectangle 23"/>
          <p:cNvSpPr>
            <a:spLocks noChangeArrowheads="1"/>
          </p:cNvSpPr>
          <p:nvPr/>
        </p:nvSpPr>
        <p:spPr bwMode="auto">
          <a:xfrm>
            <a:off x="5626100" y="4916488"/>
            <a:ext cx="165100" cy="646112"/>
          </a:xfrm>
          <a:prstGeom prst="rect">
            <a:avLst/>
          </a:prstGeom>
          <a:solidFill>
            <a:schemeClr val="accent1"/>
          </a:solidFill>
          <a:ln w="9525" algn="ctr">
            <a:solidFill>
              <a:schemeClr val="tx1"/>
            </a:solidFill>
            <a:round/>
            <a:headEnd/>
            <a:tailEnd/>
          </a:ln>
        </p:spPr>
        <p:txBody>
          <a:bodyPr>
            <a:spAutoFit/>
          </a:bodyPr>
          <a:lstStyle/>
          <a:p>
            <a:pPr algn="ctr" eaLnBrk="0" hangingPunct="0">
              <a:spcBef>
                <a:spcPct val="50000"/>
              </a:spcBef>
            </a:pPr>
            <a:endParaRPr lang="en-US"/>
          </a:p>
        </p:txBody>
      </p:sp>
      <p:sp>
        <p:nvSpPr>
          <p:cNvPr id="11284" name="Rectangle 55"/>
          <p:cNvSpPr>
            <a:spLocks noChangeArrowheads="1"/>
          </p:cNvSpPr>
          <p:nvPr/>
        </p:nvSpPr>
        <p:spPr bwMode="auto">
          <a:xfrm>
            <a:off x="228600" y="149225"/>
            <a:ext cx="5943600" cy="584775"/>
          </a:xfrm>
          <a:prstGeom prst="rect">
            <a:avLst/>
          </a:prstGeom>
          <a:noFill/>
          <a:ln w="9525">
            <a:noFill/>
            <a:miter lim="800000"/>
            <a:headEnd/>
            <a:tailEnd/>
          </a:ln>
        </p:spPr>
        <p:txBody>
          <a:bodyPr wrap="square" anchor="ctr">
            <a:spAutoFit/>
          </a:bodyPr>
          <a:lstStyle/>
          <a:p>
            <a:pPr eaLnBrk="0" hangingPunct="0"/>
            <a:r>
              <a:rPr lang="en-US" sz="3200" b="1" dirty="0" smtClean="0">
                <a:solidFill>
                  <a:srgbClr val="0070C0"/>
                </a:solidFill>
              </a:rPr>
              <a:t>The Action Research Cycles</a:t>
            </a:r>
            <a:endParaRPr lang="en-US" sz="3200" dirty="0">
              <a:solidFill>
                <a:srgbClr val="0070C0"/>
              </a:solidFill>
              <a:cs typeface="Tahoma" pitchFamily="34" charset="0"/>
            </a:endParaRPr>
          </a:p>
        </p:txBody>
      </p:sp>
    </p:spTree>
  </p:cSld>
  <p:clrMapOvr>
    <a:masterClrMapping/>
  </p:clrMapOvr>
  <p:transition>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การวิจัยในชั้นเรียน\Action Research   Center for Enhanced Learning and Teaching_files\arcycle.jpg"/>
          <p:cNvPicPr>
            <a:picLocks noChangeAspect="1" noChangeArrowheads="1"/>
          </p:cNvPicPr>
          <p:nvPr/>
        </p:nvPicPr>
        <p:blipFill>
          <a:blip r:embed="rId2" cstate="print"/>
          <a:srcRect/>
          <a:stretch>
            <a:fillRect/>
          </a:stretch>
        </p:blipFill>
        <p:spPr bwMode="auto">
          <a:xfrm>
            <a:off x="8001000" y="76200"/>
            <a:ext cx="1018968" cy="1447800"/>
          </a:xfrm>
          <a:prstGeom prst="rect">
            <a:avLst/>
          </a:prstGeom>
          <a:noFill/>
          <a:ln w="9525">
            <a:noFill/>
            <a:miter lim="800000"/>
            <a:headEnd/>
            <a:tailEnd/>
          </a:ln>
        </p:spPr>
      </p:pic>
      <p:sp>
        <p:nvSpPr>
          <p:cNvPr id="12291" name="TextBox 2"/>
          <p:cNvSpPr txBox="1">
            <a:spLocks noChangeArrowheads="1"/>
          </p:cNvSpPr>
          <p:nvPr/>
        </p:nvSpPr>
        <p:spPr bwMode="auto">
          <a:xfrm>
            <a:off x="304800" y="381000"/>
            <a:ext cx="2286000" cy="646113"/>
          </a:xfrm>
          <a:prstGeom prst="rect">
            <a:avLst/>
          </a:prstGeom>
          <a:noFill/>
          <a:ln w="9525">
            <a:noFill/>
            <a:miter lim="800000"/>
            <a:headEnd/>
            <a:tailEnd/>
          </a:ln>
        </p:spPr>
        <p:txBody>
          <a:bodyPr wrap="square">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2292" name="TextBox 3"/>
          <p:cNvSpPr txBox="1">
            <a:spLocks noChangeArrowheads="1"/>
          </p:cNvSpPr>
          <p:nvPr/>
        </p:nvSpPr>
        <p:spPr bwMode="auto">
          <a:xfrm>
            <a:off x="152400" y="1219200"/>
            <a:ext cx="8991600" cy="4493538"/>
          </a:xfrm>
          <a:prstGeom prst="rect">
            <a:avLst/>
          </a:prstGeom>
          <a:noFill/>
          <a:ln w="9525">
            <a:noFill/>
            <a:miter lim="800000"/>
            <a:headEnd/>
            <a:tailEnd/>
          </a:ln>
        </p:spPr>
        <p:txBody>
          <a:bodyPr wrap="square">
            <a:spAutoFit/>
          </a:bodyPr>
          <a:lstStyle/>
          <a:p>
            <a:r>
              <a:rPr lang="en-US" sz="2800" b="1" dirty="0" smtClean="0">
                <a:solidFill>
                  <a:srgbClr val="C00000"/>
                </a:solidFill>
              </a:rPr>
              <a:t>Step 1: Consider your reasons for being interested in action research.</a:t>
            </a:r>
          </a:p>
          <a:p>
            <a:endParaRPr lang="en-US" sz="2400" dirty="0" smtClean="0"/>
          </a:p>
          <a:p>
            <a:r>
              <a:rPr lang="en-US" sz="2400" dirty="0" smtClean="0"/>
              <a:t>Do you...    </a:t>
            </a:r>
          </a:p>
          <a:p>
            <a:pPr>
              <a:buFont typeface="Arial" pitchFamily="34" charset="0"/>
              <a:buChar char="•"/>
            </a:pPr>
            <a:r>
              <a:rPr lang="en-US" sz="2600" dirty="0" smtClean="0"/>
              <a:t> often think about making changes to the way you teach?</a:t>
            </a:r>
          </a:p>
          <a:p>
            <a:pPr>
              <a:buFont typeface="Arial" pitchFamily="34" charset="0"/>
              <a:buChar char="•"/>
            </a:pPr>
            <a:r>
              <a:rPr lang="en-US" sz="2600" dirty="0" smtClean="0"/>
              <a:t> wonder why students behave as they do at certain times?</a:t>
            </a:r>
          </a:p>
          <a:p>
            <a:pPr>
              <a:buFont typeface="Arial" pitchFamily="34" charset="0"/>
              <a:buChar char="•"/>
            </a:pPr>
            <a:r>
              <a:rPr lang="en-US" sz="2600" dirty="0" smtClean="0"/>
              <a:t> worry about your students' performance?</a:t>
            </a:r>
          </a:p>
          <a:p>
            <a:pPr>
              <a:buFont typeface="Arial" pitchFamily="34" charset="0"/>
              <a:buChar char="•"/>
            </a:pPr>
            <a:r>
              <a:rPr lang="en-US" sz="2600" dirty="0" smtClean="0"/>
              <a:t> discuss your teaching with your colleagues?</a:t>
            </a:r>
          </a:p>
          <a:p>
            <a:pPr>
              <a:buFont typeface="Arial" pitchFamily="34" charset="0"/>
              <a:buChar char="•"/>
            </a:pPr>
            <a:r>
              <a:rPr lang="en-US" sz="2600" dirty="0" smtClean="0"/>
              <a:t> want to find out more about teaching and learning?</a:t>
            </a:r>
          </a:p>
          <a:p>
            <a:pPr>
              <a:buFont typeface="Arial" pitchFamily="34" charset="0"/>
              <a:buChar char="•"/>
            </a:pPr>
            <a:r>
              <a:rPr lang="en-US" sz="2600" dirty="0" smtClean="0"/>
              <a:t> want to change the way you manage your classes?</a:t>
            </a:r>
          </a:p>
          <a:p>
            <a:pPr>
              <a:buFont typeface="Arial" pitchFamily="34" charset="0"/>
              <a:buChar char="•"/>
            </a:pPr>
            <a:r>
              <a:rPr lang="en-US" sz="2600" dirty="0" smtClean="0"/>
              <a:t> want your students to recognize you as a good teacher?</a:t>
            </a:r>
            <a:endParaRPr lang="en-US" sz="2600" dirty="0"/>
          </a:p>
        </p:txBody>
      </p:sp>
      <p:sp>
        <p:nvSpPr>
          <p:cNvPr id="12301" name="Rectangle 12"/>
          <p:cNvSpPr>
            <a:spLocks noChangeArrowheads="1"/>
          </p:cNvSpPr>
          <p:nvPr/>
        </p:nvSpPr>
        <p:spPr bwMode="auto">
          <a:xfrm>
            <a:off x="3886200" y="6324600"/>
            <a:ext cx="5105400" cy="338138"/>
          </a:xfrm>
          <a:prstGeom prst="rect">
            <a:avLst/>
          </a:prstGeom>
          <a:noFill/>
          <a:ln w="9525">
            <a:noFill/>
            <a:miter lim="800000"/>
            <a:headEnd/>
            <a:tailEnd/>
          </a:ln>
        </p:spPr>
        <p:txBody>
          <a:bodyPr>
            <a:spAutoFit/>
          </a:bodyPr>
          <a:lstStyle/>
          <a:p>
            <a:pPr eaLnBrk="0" hangingPunct="0">
              <a:spcBef>
                <a:spcPct val="50000"/>
              </a:spcBef>
            </a:pPr>
            <a:r>
              <a:rPr lang="en-US" sz="1600" dirty="0"/>
              <a:t>http://celt.ust.hk/teaching-resources/action-research/</a:t>
            </a:r>
          </a:p>
        </p:txBody>
      </p:sp>
    </p:spTree>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6660460" y="2895600"/>
            <a:ext cx="2359714" cy="3352800"/>
          </a:xfrm>
          <a:prstGeom prst="rect">
            <a:avLst/>
          </a:prstGeom>
          <a:noFill/>
          <a:ln w="9525">
            <a:noFill/>
            <a:miter lim="800000"/>
            <a:headEnd/>
            <a:tailEnd/>
          </a:ln>
        </p:spPr>
      </p:pic>
      <p:sp>
        <p:nvSpPr>
          <p:cNvPr id="13315" name="TextBox 2"/>
          <p:cNvSpPr txBox="1">
            <a:spLocks noChangeArrowheads="1"/>
          </p:cNvSpPr>
          <p:nvPr/>
        </p:nvSpPr>
        <p:spPr bwMode="auto">
          <a:xfrm>
            <a:off x="304800" y="381000"/>
            <a:ext cx="2362200" cy="646113"/>
          </a:xfrm>
          <a:prstGeom prst="rect">
            <a:avLst/>
          </a:prstGeom>
          <a:noFill/>
          <a:ln w="9525">
            <a:noFill/>
            <a:miter lim="800000"/>
            <a:headEnd/>
            <a:tailEnd/>
          </a:ln>
        </p:spPr>
        <p:txBody>
          <a:bodyPr wrap="square">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3316" name="TextBox 3"/>
          <p:cNvSpPr txBox="1">
            <a:spLocks noChangeArrowheads="1"/>
          </p:cNvSpPr>
          <p:nvPr/>
        </p:nvSpPr>
        <p:spPr bwMode="auto">
          <a:xfrm>
            <a:off x="457200" y="1219200"/>
            <a:ext cx="7620000" cy="3539430"/>
          </a:xfrm>
          <a:prstGeom prst="rect">
            <a:avLst/>
          </a:prstGeom>
          <a:noFill/>
          <a:ln w="9525">
            <a:noFill/>
            <a:miter lim="800000"/>
            <a:headEnd/>
            <a:tailEnd/>
          </a:ln>
        </p:spPr>
        <p:txBody>
          <a:bodyPr>
            <a:spAutoFit/>
          </a:bodyPr>
          <a:lstStyle/>
          <a:p>
            <a:r>
              <a:rPr lang="en-US" sz="2800" b="1" dirty="0" smtClean="0">
                <a:solidFill>
                  <a:srgbClr val="C00000"/>
                </a:solidFill>
                <a:latin typeface="Arial" pitchFamily="34" charset="0"/>
              </a:rPr>
              <a:t>Step 2: Frame your research question. </a:t>
            </a:r>
          </a:p>
          <a:p>
            <a:endParaRPr lang="en-US" sz="2800" dirty="0" smtClean="0">
              <a:latin typeface="Arial" pitchFamily="34" charset="0"/>
            </a:endParaRPr>
          </a:p>
          <a:p>
            <a:r>
              <a:rPr lang="en-US" sz="2800" dirty="0" smtClean="0">
                <a:latin typeface="Arial" pitchFamily="34" charset="0"/>
              </a:rPr>
              <a:t>Articulate your concerns or observations</a:t>
            </a:r>
          </a:p>
          <a:p>
            <a:pPr>
              <a:buFont typeface="Arial" pitchFamily="34" charset="0"/>
              <a:buChar char="•"/>
            </a:pPr>
            <a:r>
              <a:rPr lang="en-US" sz="2800" dirty="0" smtClean="0">
                <a:latin typeface="Arial" pitchFamily="34" charset="0"/>
              </a:rPr>
              <a:t> I've noticed that...</a:t>
            </a:r>
          </a:p>
          <a:p>
            <a:pPr>
              <a:buFont typeface="Arial" pitchFamily="34" charset="0"/>
              <a:buChar char="•"/>
            </a:pPr>
            <a:r>
              <a:rPr lang="en-US" sz="2800" dirty="0" smtClean="0">
                <a:latin typeface="Arial" pitchFamily="34" charset="0"/>
              </a:rPr>
              <a:t> I've always wondered why...</a:t>
            </a:r>
          </a:p>
          <a:p>
            <a:pPr>
              <a:buFont typeface="Arial" pitchFamily="34" charset="0"/>
              <a:buChar char="•"/>
            </a:pPr>
            <a:r>
              <a:rPr lang="en-US" sz="2800" dirty="0" smtClean="0">
                <a:latin typeface="Arial" pitchFamily="34" charset="0"/>
              </a:rPr>
              <a:t> I'm concerned about...</a:t>
            </a:r>
          </a:p>
          <a:p>
            <a:pPr>
              <a:buFont typeface="Arial" pitchFamily="34" charset="0"/>
              <a:buChar char="•"/>
            </a:pPr>
            <a:r>
              <a:rPr lang="en-US" sz="2800" dirty="0" smtClean="0">
                <a:latin typeface="Arial" pitchFamily="34" charset="0"/>
              </a:rPr>
              <a:t> I wonder what would happen if ...</a:t>
            </a:r>
          </a:p>
          <a:p>
            <a:pPr>
              <a:buFont typeface="Arial" pitchFamily="34" charset="0"/>
              <a:buChar char="•"/>
            </a:pPr>
            <a:r>
              <a:rPr lang="en-US" sz="2800" dirty="0" smtClean="0">
                <a:latin typeface="Arial" pitchFamily="34" charset="0"/>
              </a:rPr>
              <a:t> It's funny how my students always...</a:t>
            </a:r>
            <a:endParaRPr lang="en-US" sz="2800" dirty="0">
              <a:latin typeface="Arial" pitchFamily="34" charset="0"/>
            </a:endParaRPr>
          </a:p>
        </p:txBody>
      </p:sp>
      <p:sp>
        <p:nvSpPr>
          <p:cNvPr id="13323" name="Rectangle 10"/>
          <p:cNvSpPr>
            <a:spLocks noChangeArrowheads="1"/>
          </p:cNvSpPr>
          <p:nvPr/>
        </p:nvSpPr>
        <p:spPr bwMode="auto">
          <a:xfrm>
            <a:off x="3886200" y="6324600"/>
            <a:ext cx="5105400" cy="338138"/>
          </a:xfrm>
          <a:prstGeom prst="rect">
            <a:avLst/>
          </a:prstGeom>
          <a:noFill/>
          <a:ln w="9525">
            <a:noFill/>
            <a:miter lim="800000"/>
            <a:headEnd/>
            <a:tailEnd/>
          </a:ln>
        </p:spPr>
        <p:txBody>
          <a:bodyPr>
            <a:spAutoFit/>
          </a:bodyPr>
          <a:lstStyle/>
          <a:p>
            <a:pPr eaLnBrk="0" hangingPunct="0">
              <a:spcBef>
                <a:spcPct val="50000"/>
              </a:spcBef>
            </a:pPr>
            <a:r>
              <a:rPr lang="en-US" sz="1600"/>
              <a:t>http://celt.ust.hk/teaching-resources/action-research/</a:t>
            </a:r>
          </a:p>
        </p:txBody>
      </p:sp>
    </p:spTree>
  </p:cSld>
  <p:clrMapOvr>
    <a:masterClrMapping/>
  </p:clrMapOvr>
  <p:transition>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6324600" y="1752600"/>
            <a:ext cx="2466974" cy="3505200"/>
          </a:xfrm>
          <a:prstGeom prst="rect">
            <a:avLst/>
          </a:prstGeom>
          <a:noFill/>
          <a:ln w="9525">
            <a:noFill/>
            <a:miter lim="800000"/>
            <a:headEnd/>
            <a:tailEnd/>
          </a:ln>
        </p:spPr>
      </p:pic>
      <p:sp>
        <p:nvSpPr>
          <p:cNvPr id="14339" name="TextBox 2"/>
          <p:cNvSpPr txBox="1">
            <a:spLocks noChangeArrowheads="1"/>
          </p:cNvSpPr>
          <p:nvPr/>
        </p:nvSpPr>
        <p:spPr bwMode="auto">
          <a:xfrm>
            <a:off x="228600" y="381000"/>
            <a:ext cx="2590800" cy="646113"/>
          </a:xfrm>
          <a:prstGeom prst="rect">
            <a:avLst/>
          </a:prstGeom>
          <a:noFill/>
          <a:ln w="9525">
            <a:noFill/>
            <a:miter lim="800000"/>
            <a:headEnd/>
            <a:tailEnd/>
          </a:ln>
        </p:spPr>
        <p:txBody>
          <a:bodyPr wrap="square">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4340" name="TextBox 3"/>
          <p:cNvSpPr txBox="1">
            <a:spLocks noChangeArrowheads="1"/>
          </p:cNvSpPr>
          <p:nvPr/>
        </p:nvSpPr>
        <p:spPr bwMode="auto">
          <a:xfrm>
            <a:off x="381000" y="1219200"/>
            <a:ext cx="8534400" cy="3108543"/>
          </a:xfrm>
          <a:prstGeom prst="rect">
            <a:avLst/>
          </a:prstGeom>
          <a:noFill/>
          <a:ln w="9525">
            <a:noFill/>
            <a:miter lim="800000"/>
            <a:headEnd/>
            <a:tailEnd/>
          </a:ln>
        </p:spPr>
        <p:txBody>
          <a:bodyPr wrap="square">
            <a:spAutoFit/>
          </a:bodyPr>
          <a:lstStyle/>
          <a:p>
            <a:r>
              <a:rPr lang="en-US" sz="2800" b="1" dirty="0" smtClean="0">
                <a:solidFill>
                  <a:srgbClr val="C00000"/>
                </a:solidFill>
                <a:latin typeface="Arial" pitchFamily="34" charset="0"/>
              </a:rPr>
              <a:t>Step 3: Review the literature on your problem.</a:t>
            </a:r>
          </a:p>
          <a:p>
            <a:endParaRPr lang="en-US" sz="2800" dirty="0" smtClean="0">
              <a:latin typeface="Arial" pitchFamily="34" charset="0"/>
            </a:endParaRPr>
          </a:p>
          <a:p>
            <a:pPr>
              <a:buFont typeface="Arial" pitchFamily="34" charset="0"/>
              <a:buChar char="•"/>
            </a:pPr>
            <a:r>
              <a:rPr lang="en-US" sz="2800" dirty="0" smtClean="0">
                <a:latin typeface="Arial" pitchFamily="34" charset="0"/>
              </a:rPr>
              <a:t> Other action research projects.</a:t>
            </a:r>
          </a:p>
          <a:p>
            <a:endParaRPr lang="en-US" sz="2800" dirty="0" smtClean="0">
              <a:latin typeface="Arial" pitchFamily="34" charset="0"/>
            </a:endParaRPr>
          </a:p>
          <a:p>
            <a:pPr>
              <a:buFont typeface="Arial" pitchFamily="34" charset="0"/>
              <a:buChar char="•"/>
            </a:pPr>
            <a:r>
              <a:rPr lang="en-US" sz="2800" dirty="0" smtClean="0">
                <a:latin typeface="Arial" pitchFamily="34" charset="0"/>
              </a:rPr>
              <a:t> Other classroom research.</a:t>
            </a:r>
          </a:p>
          <a:p>
            <a:r>
              <a:rPr lang="en-US" sz="2800" dirty="0" smtClean="0"/>
              <a:t/>
            </a:r>
            <a:br>
              <a:rPr lang="en-US" sz="2800" dirty="0" smtClean="0"/>
            </a:br>
            <a:endParaRPr lang="en-US" sz="2800" b="1" dirty="0">
              <a:solidFill>
                <a:srgbClr val="C00000"/>
              </a:solidFill>
              <a:cs typeface="Tahoma" pitchFamily="34" charset="0"/>
            </a:endParaRPr>
          </a:p>
        </p:txBody>
      </p:sp>
      <p:sp>
        <p:nvSpPr>
          <p:cNvPr id="14345" name="Rectangle 8"/>
          <p:cNvSpPr>
            <a:spLocks noChangeArrowheads="1"/>
          </p:cNvSpPr>
          <p:nvPr/>
        </p:nvSpPr>
        <p:spPr bwMode="auto">
          <a:xfrm>
            <a:off x="3886200" y="6291263"/>
            <a:ext cx="5105400" cy="338137"/>
          </a:xfrm>
          <a:prstGeom prst="rect">
            <a:avLst/>
          </a:prstGeom>
          <a:noFill/>
          <a:ln w="9525">
            <a:noFill/>
            <a:miter lim="800000"/>
            <a:headEnd/>
            <a:tailEnd/>
          </a:ln>
        </p:spPr>
        <p:txBody>
          <a:bodyPr>
            <a:spAutoFit/>
          </a:bodyPr>
          <a:lstStyle/>
          <a:p>
            <a:pPr eaLnBrk="0" hangingPunct="0">
              <a:spcBef>
                <a:spcPct val="50000"/>
              </a:spcBef>
            </a:pPr>
            <a:r>
              <a:rPr lang="en-US" sz="1600"/>
              <a:t>http://celt.ust.hk/teaching-resources/action-research/</a:t>
            </a:r>
          </a:p>
        </p:txBody>
      </p:sp>
    </p:spTree>
  </p:cSld>
  <p:clrMapOvr>
    <a:masterClrMapping/>
  </p:clrMapOvr>
  <p:transition>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extBox 3"/>
          <p:cNvSpPr txBox="1">
            <a:spLocks noChangeArrowheads="1"/>
          </p:cNvSpPr>
          <p:nvPr/>
        </p:nvSpPr>
        <p:spPr bwMode="auto">
          <a:xfrm>
            <a:off x="228600" y="1219200"/>
            <a:ext cx="8915400" cy="5262979"/>
          </a:xfrm>
          <a:prstGeom prst="rect">
            <a:avLst/>
          </a:prstGeom>
          <a:noFill/>
          <a:ln w="9525">
            <a:noFill/>
            <a:miter lim="800000"/>
            <a:headEnd/>
            <a:tailEnd/>
          </a:ln>
        </p:spPr>
        <p:txBody>
          <a:bodyPr wrap="square">
            <a:spAutoFit/>
          </a:bodyPr>
          <a:lstStyle/>
          <a:p>
            <a:r>
              <a:rPr lang="en-US" sz="2800" b="1" dirty="0" smtClean="0">
                <a:solidFill>
                  <a:srgbClr val="C00000"/>
                </a:solidFill>
                <a:latin typeface="Arial" pitchFamily="34" charset="0"/>
              </a:rPr>
              <a:t>Step 4: Develop and refine your research question.</a:t>
            </a:r>
          </a:p>
          <a:p>
            <a:pPr>
              <a:buFont typeface="Arial" pitchFamily="34" charset="0"/>
              <a:buChar char="•"/>
            </a:pPr>
            <a:r>
              <a:rPr lang="en-US" sz="2800" dirty="0" smtClean="0">
                <a:latin typeface="Arial" pitchFamily="34" charset="0"/>
              </a:rPr>
              <a:t> What do you already know about this topic?</a:t>
            </a:r>
          </a:p>
          <a:p>
            <a:pPr>
              <a:buFont typeface="Arial" pitchFamily="34" charset="0"/>
              <a:buChar char="•"/>
            </a:pPr>
            <a:r>
              <a:rPr lang="en-US" sz="2800" dirty="0" smtClean="0">
                <a:latin typeface="Arial" pitchFamily="34" charset="0"/>
              </a:rPr>
              <a:t> What do you believe about this topic?</a:t>
            </a:r>
          </a:p>
          <a:p>
            <a:pPr>
              <a:buFont typeface="Arial" pitchFamily="34" charset="0"/>
              <a:buChar char="•"/>
            </a:pPr>
            <a:r>
              <a:rPr lang="en-US" sz="2800" dirty="0" smtClean="0">
                <a:latin typeface="Arial" pitchFamily="34" charset="0"/>
              </a:rPr>
              <a:t> What particular questions do you want to address?</a:t>
            </a:r>
          </a:p>
          <a:p>
            <a:pPr>
              <a:buFont typeface="Arial" pitchFamily="34" charset="0"/>
              <a:buChar char="•"/>
            </a:pPr>
            <a:r>
              <a:rPr lang="en-US" sz="2800" dirty="0" smtClean="0">
                <a:latin typeface="Arial" pitchFamily="34" charset="0"/>
              </a:rPr>
              <a:t> Critique your own questions</a:t>
            </a:r>
          </a:p>
          <a:p>
            <a:pPr lvl="1"/>
            <a:r>
              <a:rPr lang="en-US" sz="2800" dirty="0" smtClean="0">
                <a:latin typeface="Arial" pitchFamily="34" charset="0"/>
              </a:rPr>
              <a:t>- Is this question important to you?</a:t>
            </a:r>
          </a:p>
          <a:p>
            <a:pPr lvl="1">
              <a:buFontTx/>
              <a:buChar char="-"/>
            </a:pPr>
            <a:r>
              <a:rPr lang="en-US" sz="2800" dirty="0" smtClean="0">
                <a:latin typeface="Arial" pitchFamily="34" charset="0"/>
              </a:rPr>
              <a:t> Does it focus on you and your students and your</a:t>
            </a:r>
          </a:p>
          <a:p>
            <a:pPr lvl="1"/>
            <a:r>
              <a:rPr lang="en-US" sz="2800" dirty="0" smtClean="0">
                <a:latin typeface="Arial" pitchFamily="34" charset="0"/>
              </a:rPr>
              <a:t>   teaching learning relationship?</a:t>
            </a:r>
          </a:p>
          <a:p>
            <a:pPr lvl="1"/>
            <a:r>
              <a:rPr lang="en-US" sz="2800" dirty="0" smtClean="0">
                <a:latin typeface="Arial" pitchFamily="34" charset="0"/>
              </a:rPr>
              <a:t>- Will there be practical benefits from this research?</a:t>
            </a:r>
          </a:p>
          <a:p>
            <a:pPr lvl="1">
              <a:buFontTx/>
              <a:buChar char="-"/>
            </a:pPr>
            <a:r>
              <a:rPr lang="en-US" sz="2800" dirty="0" smtClean="0">
                <a:latin typeface="Arial" pitchFamily="34" charset="0"/>
              </a:rPr>
              <a:t> Will you be able to accept outcomes that go</a:t>
            </a:r>
          </a:p>
          <a:p>
            <a:pPr lvl="1"/>
            <a:r>
              <a:rPr lang="en-US" sz="2800" dirty="0" smtClean="0">
                <a:latin typeface="Arial" pitchFamily="34" charset="0"/>
              </a:rPr>
              <a:t>   against your expectations?</a:t>
            </a:r>
          </a:p>
          <a:p>
            <a:pPr lvl="1"/>
            <a:r>
              <a:rPr lang="en-US" sz="2800" dirty="0" smtClean="0">
                <a:latin typeface="Arial" pitchFamily="34" charset="0"/>
              </a:rPr>
              <a:t>- Is the question framed in an objective</a:t>
            </a:r>
            <a:endParaRPr lang="en-US" sz="2800" b="1" dirty="0">
              <a:solidFill>
                <a:srgbClr val="C00000"/>
              </a:solidFill>
              <a:latin typeface="Arial" pitchFamily="34" charset="0"/>
            </a:endParaRPr>
          </a:p>
        </p:txBody>
      </p:sp>
      <p:pic>
        <p:nvPicPr>
          <p:cNvPr id="15362" name="Picture 2" descr="I:\การวิจัยในชั้นเรียน\Action Research   Center for Enhanced Learning and Teaching_files\arcycle.jpg"/>
          <p:cNvPicPr>
            <a:picLocks noChangeAspect="1" noChangeArrowheads="1"/>
          </p:cNvPicPr>
          <p:nvPr/>
        </p:nvPicPr>
        <p:blipFill>
          <a:blip r:embed="rId2" cstate="print"/>
          <a:srcRect/>
          <a:stretch>
            <a:fillRect/>
          </a:stretch>
        </p:blipFill>
        <p:spPr bwMode="auto">
          <a:xfrm>
            <a:off x="8153399" y="76200"/>
            <a:ext cx="807347" cy="1147119"/>
          </a:xfrm>
          <a:prstGeom prst="rect">
            <a:avLst/>
          </a:prstGeom>
          <a:noFill/>
          <a:ln w="9525">
            <a:noFill/>
            <a:miter lim="800000"/>
            <a:headEnd/>
            <a:tailEnd/>
          </a:ln>
        </p:spPr>
      </p:pic>
      <p:sp>
        <p:nvSpPr>
          <p:cNvPr id="15363" name="TextBox 2"/>
          <p:cNvSpPr txBox="1">
            <a:spLocks noChangeArrowheads="1"/>
          </p:cNvSpPr>
          <p:nvPr/>
        </p:nvSpPr>
        <p:spPr bwMode="auto">
          <a:xfrm>
            <a:off x="228600" y="381000"/>
            <a:ext cx="2209800" cy="646113"/>
          </a:xfrm>
          <a:prstGeom prst="rect">
            <a:avLst/>
          </a:prstGeom>
          <a:noFill/>
          <a:ln w="9525">
            <a:noFill/>
            <a:miter lim="800000"/>
            <a:headEnd/>
            <a:tailEnd/>
          </a:ln>
        </p:spPr>
        <p:txBody>
          <a:bodyPr wrap="square">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5374" name="Rectangle 13"/>
          <p:cNvSpPr>
            <a:spLocks noChangeArrowheads="1"/>
          </p:cNvSpPr>
          <p:nvPr/>
        </p:nvSpPr>
        <p:spPr bwMode="auto">
          <a:xfrm>
            <a:off x="4038600" y="6443663"/>
            <a:ext cx="5105400" cy="338137"/>
          </a:xfrm>
          <a:prstGeom prst="rect">
            <a:avLst/>
          </a:prstGeom>
          <a:noFill/>
          <a:ln w="9525">
            <a:noFill/>
            <a:miter lim="800000"/>
            <a:headEnd/>
            <a:tailEnd/>
          </a:ln>
        </p:spPr>
        <p:txBody>
          <a:bodyPr>
            <a:spAutoFit/>
          </a:bodyPr>
          <a:lstStyle/>
          <a:p>
            <a:pPr eaLnBrk="0" hangingPunct="0">
              <a:spcBef>
                <a:spcPct val="50000"/>
              </a:spcBef>
            </a:pPr>
            <a:r>
              <a:rPr lang="en-US" sz="1600"/>
              <a:t>http://celt.ust.hk/teaching-resources/action-research/</a:t>
            </a:r>
          </a:p>
        </p:txBody>
      </p:sp>
    </p:spTree>
  </p:cSld>
  <p:clrMapOvr>
    <a:masterClrMapping/>
  </p:clrMapOvr>
  <p:transition>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6341373" y="2133600"/>
            <a:ext cx="2574233" cy="3657600"/>
          </a:xfrm>
          <a:prstGeom prst="rect">
            <a:avLst/>
          </a:prstGeom>
          <a:noFill/>
          <a:ln w="9525">
            <a:noFill/>
            <a:miter lim="800000"/>
            <a:headEnd/>
            <a:tailEnd/>
          </a:ln>
        </p:spPr>
      </p:pic>
      <p:sp>
        <p:nvSpPr>
          <p:cNvPr id="16387" name="TextBox 2"/>
          <p:cNvSpPr txBox="1">
            <a:spLocks noChangeArrowheads="1"/>
          </p:cNvSpPr>
          <p:nvPr/>
        </p:nvSpPr>
        <p:spPr bwMode="auto">
          <a:xfrm>
            <a:off x="228600" y="381000"/>
            <a:ext cx="2286000" cy="646113"/>
          </a:xfrm>
          <a:prstGeom prst="rect">
            <a:avLst/>
          </a:prstGeom>
          <a:noFill/>
          <a:ln w="9525">
            <a:noFill/>
            <a:miter lim="800000"/>
            <a:headEnd/>
            <a:tailEnd/>
          </a:ln>
        </p:spPr>
        <p:txBody>
          <a:bodyPr wrap="square">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6388" name="TextBox 3"/>
          <p:cNvSpPr txBox="1">
            <a:spLocks noChangeArrowheads="1"/>
          </p:cNvSpPr>
          <p:nvPr/>
        </p:nvSpPr>
        <p:spPr bwMode="auto">
          <a:xfrm>
            <a:off x="304800" y="1219200"/>
            <a:ext cx="8382000" cy="4832092"/>
          </a:xfrm>
          <a:prstGeom prst="rect">
            <a:avLst/>
          </a:prstGeom>
          <a:noFill/>
          <a:ln w="9525">
            <a:noFill/>
            <a:miter lim="800000"/>
            <a:headEnd/>
            <a:tailEnd/>
          </a:ln>
        </p:spPr>
        <p:txBody>
          <a:bodyPr wrap="square">
            <a:spAutoFit/>
          </a:bodyPr>
          <a:lstStyle/>
          <a:p>
            <a:r>
              <a:rPr lang="en-US" sz="2800" b="1" dirty="0" smtClean="0">
                <a:solidFill>
                  <a:srgbClr val="C00000"/>
                </a:solidFill>
                <a:latin typeface="Arial" pitchFamily="34" charset="0"/>
              </a:rPr>
              <a:t>Step 5 : Decide on techniques for observation.</a:t>
            </a:r>
          </a:p>
          <a:p>
            <a:pPr>
              <a:buFont typeface="Arial" pitchFamily="34" charset="0"/>
              <a:buChar char="•"/>
            </a:pPr>
            <a:r>
              <a:rPr lang="en-US" sz="2800" b="1" dirty="0" smtClean="0">
                <a:solidFill>
                  <a:srgbClr val="0070C0"/>
                </a:solidFill>
              </a:rPr>
              <a:t> Records</a:t>
            </a:r>
          </a:p>
          <a:p>
            <a:r>
              <a:rPr lang="en-US" sz="2800" dirty="0" smtClean="0"/>
              <a:t>       - Diary/journal</a:t>
            </a:r>
          </a:p>
          <a:p>
            <a:r>
              <a:rPr lang="en-US" sz="2800" dirty="0" smtClean="0"/>
              <a:t>       - Documents</a:t>
            </a:r>
          </a:p>
          <a:p>
            <a:r>
              <a:rPr lang="en-US" sz="2800" dirty="0" smtClean="0"/>
              <a:t>       - Tape/video recording</a:t>
            </a:r>
          </a:p>
          <a:p>
            <a:r>
              <a:rPr lang="en-US" sz="2800" dirty="0" smtClean="0"/>
              <a:t>       - Class attendance</a:t>
            </a:r>
          </a:p>
          <a:p>
            <a:pPr>
              <a:buFont typeface="Arial" pitchFamily="34" charset="0"/>
              <a:buChar char="•"/>
            </a:pPr>
            <a:r>
              <a:rPr lang="en-US" sz="2800" dirty="0" smtClean="0"/>
              <a:t> </a:t>
            </a:r>
            <a:r>
              <a:rPr lang="en-US" sz="2800" b="1" dirty="0" smtClean="0">
                <a:solidFill>
                  <a:srgbClr val="0070C0"/>
                </a:solidFill>
              </a:rPr>
              <a:t>Feedback from students</a:t>
            </a:r>
          </a:p>
          <a:p>
            <a:r>
              <a:rPr lang="en-US" sz="2800" dirty="0" smtClean="0"/>
              <a:t>       - Questionnaire</a:t>
            </a:r>
          </a:p>
          <a:p>
            <a:r>
              <a:rPr lang="en-US" sz="2800" dirty="0" smtClean="0"/>
              <a:t>       - Interview</a:t>
            </a:r>
          </a:p>
          <a:p>
            <a:r>
              <a:rPr lang="en-US" sz="2800" dirty="0" smtClean="0"/>
              <a:t>       - Focus groups</a:t>
            </a:r>
          </a:p>
          <a:p>
            <a:r>
              <a:rPr lang="en-US" sz="2800" dirty="0" smtClean="0"/>
              <a:t>       - Email correspondence</a:t>
            </a:r>
          </a:p>
        </p:txBody>
      </p:sp>
      <p:sp>
        <p:nvSpPr>
          <p:cNvPr id="16396" name="Rectangle 14"/>
          <p:cNvSpPr>
            <a:spLocks noChangeArrowheads="1"/>
          </p:cNvSpPr>
          <p:nvPr/>
        </p:nvSpPr>
        <p:spPr bwMode="auto">
          <a:xfrm>
            <a:off x="3886200" y="6443663"/>
            <a:ext cx="5105400" cy="338137"/>
          </a:xfrm>
          <a:prstGeom prst="rect">
            <a:avLst/>
          </a:prstGeom>
          <a:noFill/>
          <a:ln w="9525">
            <a:noFill/>
            <a:miter lim="800000"/>
            <a:headEnd/>
            <a:tailEnd/>
          </a:ln>
        </p:spPr>
        <p:txBody>
          <a:bodyPr>
            <a:spAutoFit/>
          </a:bodyPr>
          <a:lstStyle/>
          <a:p>
            <a:pPr eaLnBrk="0" hangingPunct="0">
              <a:spcBef>
                <a:spcPct val="50000"/>
              </a:spcBef>
            </a:pPr>
            <a:r>
              <a:rPr lang="en-US" sz="1600"/>
              <a:t>http://celt.ust.hk/teaching-resources/action-research/</a:t>
            </a:r>
          </a:p>
        </p:txBody>
      </p:sp>
    </p:spTree>
  </p:cSld>
  <p:clrMapOvr>
    <a:masterClrMapping/>
  </p:clrMapOvr>
  <p:transition>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6324600" y="2202150"/>
            <a:ext cx="2669898" cy="3793524"/>
          </a:xfrm>
          <a:prstGeom prst="rect">
            <a:avLst/>
          </a:prstGeom>
          <a:noFill/>
          <a:ln w="9525">
            <a:noFill/>
            <a:miter lim="800000"/>
            <a:headEnd/>
            <a:tailEnd/>
          </a:ln>
        </p:spPr>
      </p:pic>
      <p:sp>
        <p:nvSpPr>
          <p:cNvPr id="17411" name="TextBox 2"/>
          <p:cNvSpPr txBox="1">
            <a:spLocks noChangeArrowheads="1"/>
          </p:cNvSpPr>
          <p:nvPr/>
        </p:nvSpPr>
        <p:spPr bwMode="auto">
          <a:xfrm>
            <a:off x="228600" y="381000"/>
            <a:ext cx="5410200" cy="646113"/>
          </a:xfrm>
          <a:prstGeom prst="rect">
            <a:avLst/>
          </a:prstGeom>
          <a:noFill/>
          <a:ln w="9525">
            <a:noFill/>
            <a:miter lim="800000"/>
            <a:headEnd/>
            <a:tailEnd/>
          </a:ln>
        </p:spPr>
        <p:txBody>
          <a:bodyPr>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7412" name="TextBox 3"/>
          <p:cNvSpPr txBox="1">
            <a:spLocks noChangeArrowheads="1"/>
          </p:cNvSpPr>
          <p:nvPr/>
        </p:nvSpPr>
        <p:spPr bwMode="auto">
          <a:xfrm>
            <a:off x="457200" y="1219200"/>
            <a:ext cx="8229600" cy="523220"/>
          </a:xfrm>
          <a:prstGeom prst="rect">
            <a:avLst/>
          </a:prstGeom>
          <a:noFill/>
          <a:ln w="9525">
            <a:noFill/>
            <a:miter lim="800000"/>
            <a:headEnd/>
            <a:tailEnd/>
          </a:ln>
        </p:spPr>
        <p:txBody>
          <a:bodyPr wrap="square">
            <a:spAutoFit/>
          </a:bodyPr>
          <a:lstStyle/>
          <a:p>
            <a:r>
              <a:rPr lang="en-US" sz="2800" b="1" dirty="0" smtClean="0">
                <a:solidFill>
                  <a:srgbClr val="C00000"/>
                </a:solidFill>
                <a:latin typeface="Arial" pitchFamily="34" charset="0"/>
              </a:rPr>
              <a:t>Step 5 : Decide on techniques for observation.</a:t>
            </a:r>
          </a:p>
        </p:txBody>
      </p:sp>
      <p:sp>
        <p:nvSpPr>
          <p:cNvPr id="17413" name="TextBox 4"/>
          <p:cNvSpPr txBox="1">
            <a:spLocks noChangeArrowheads="1"/>
          </p:cNvSpPr>
          <p:nvPr/>
        </p:nvSpPr>
        <p:spPr bwMode="auto">
          <a:xfrm>
            <a:off x="609600" y="1905001"/>
            <a:ext cx="5943600" cy="3662541"/>
          </a:xfrm>
          <a:prstGeom prst="rect">
            <a:avLst/>
          </a:prstGeom>
          <a:noFill/>
          <a:ln w="9525">
            <a:noFill/>
            <a:miter lim="800000"/>
            <a:headEnd/>
            <a:tailEnd/>
          </a:ln>
        </p:spPr>
        <p:txBody>
          <a:bodyPr wrap="square">
            <a:spAutoFit/>
          </a:bodyPr>
          <a:lstStyle/>
          <a:p>
            <a:pPr>
              <a:buFont typeface="Arial" pitchFamily="34" charset="0"/>
              <a:buChar char="•"/>
            </a:pPr>
            <a:r>
              <a:rPr lang="th-TH" sz="2800" b="1" dirty="0">
                <a:solidFill>
                  <a:srgbClr val="0000CC"/>
                </a:solidFill>
                <a:cs typeface="Tahoma" pitchFamily="34" charset="0"/>
              </a:rPr>
              <a:t> </a:t>
            </a:r>
            <a:r>
              <a:rPr lang="en-US" sz="2800" b="1" dirty="0" smtClean="0">
                <a:solidFill>
                  <a:srgbClr val="0070C0"/>
                </a:solidFill>
                <a:latin typeface="Arial" pitchFamily="34" charset="0"/>
              </a:rPr>
              <a:t>Diagnostics</a:t>
            </a:r>
          </a:p>
          <a:p>
            <a:r>
              <a:rPr lang="en-US" sz="2800" dirty="0" smtClean="0"/>
              <a:t>   - Student assessment</a:t>
            </a:r>
          </a:p>
          <a:p>
            <a:r>
              <a:rPr lang="en-US" sz="2800" dirty="0" smtClean="0"/>
              <a:t>   - Student evaluation of teaching</a:t>
            </a:r>
          </a:p>
          <a:p>
            <a:r>
              <a:rPr lang="en-US" sz="2800" dirty="0" smtClean="0"/>
              <a:t>   - Learning inventories</a:t>
            </a:r>
          </a:p>
          <a:p>
            <a:r>
              <a:rPr lang="en-US" sz="2800" dirty="0" smtClean="0"/>
              <a:t>   - Interaction schedules</a:t>
            </a:r>
          </a:p>
          <a:p>
            <a:r>
              <a:rPr lang="en-US" sz="2800" dirty="0" smtClean="0"/>
              <a:t>   - Diagnosis of conceptions of </a:t>
            </a:r>
          </a:p>
          <a:p>
            <a:r>
              <a:rPr lang="en-US" sz="2800" dirty="0" smtClean="0"/>
              <a:t>      teaching and learning</a:t>
            </a:r>
          </a:p>
          <a:p>
            <a:pPr eaLnBrk="0" hangingPunct="0">
              <a:spcBef>
                <a:spcPct val="50000"/>
              </a:spcBef>
            </a:pPr>
            <a:endParaRPr lang="en-US" sz="2400" dirty="0">
              <a:solidFill>
                <a:srgbClr val="0000CC"/>
              </a:solidFill>
              <a:cs typeface="Tahoma" pitchFamily="34" charset="0"/>
            </a:endParaRPr>
          </a:p>
        </p:txBody>
      </p:sp>
      <p:sp>
        <p:nvSpPr>
          <p:cNvPr id="17418" name="Rectangle 14"/>
          <p:cNvSpPr>
            <a:spLocks noChangeArrowheads="1"/>
          </p:cNvSpPr>
          <p:nvPr/>
        </p:nvSpPr>
        <p:spPr bwMode="auto">
          <a:xfrm>
            <a:off x="3886200" y="6443663"/>
            <a:ext cx="5105400" cy="338137"/>
          </a:xfrm>
          <a:prstGeom prst="rect">
            <a:avLst/>
          </a:prstGeom>
          <a:noFill/>
          <a:ln w="9525">
            <a:noFill/>
            <a:miter lim="800000"/>
            <a:headEnd/>
            <a:tailEnd/>
          </a:ln>
        </p:spPr>
        <p:txBody>
          <a:bodyPr>
            <a:spAutoFit/>
          </a:bodyPr>
          <a:lstStyle/>
          <a:p>
            <a:pPr eaLnBrk="0" hangingPunct="0">
              <a:spcBef>
                <a:spcPct val="50000"/>
              </a:spcBef>
            </a:pPr>
            <a:r>
              <a:rPr lang="en-US" sz="1600"/>
              <a:t>http://celt.ust.hk/teaching-resources/action-research/</a:t>
            </a:r>
          </a:p>
        </p:txBody>
      </p:sp>
    </p:spTree>
  </p:cSld>
  <p:clrMapOvr>
    <a:masterClrMapping/>
  </p:clrMapOvr>
  <p:transition>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8" name="Picture 2" descr="I:\การวิจัยในชั้นเรียน\Action Research   Center for Enhanced Learning and Teaching_files\arcycle.jpg"/>
          <p:cNvPicPr>
            <a:picLocks noChangeAspect="1" noChangeArrowheads="1"/>
          </p:cNvPicPr>
          <p:nvPr/>
        </p:nvPicPr>
        <p:blipFill>
          <a:blip r:embed="rId2" cstate="print"/>
          <a:srcRect/>
          <a:stretch>
            <a:fillRect/>
          </a:stretch>
        </p:blipFill>
        <p:spPr bwMode="auto">
          <a:xfrm>
            <a:off x="7848600" y="76200"/>
            <a:ext cx="1219200" cy="1219200"/>
          </a:xfrm>
          <a:prstGeom prst="rect">
            <a:avLst/>
          </a:prstGeom>
          <a:noFill/>
          <a:ln w="9525">
            <a:noFill/>
            <a:miter lim="800000"/>
            <a:headEnd/>
            <a:tailEnd/>
          </a:ln>
        </p:spPr>
      </p:pic>
      <p:sp>
        <p:nvSpPr>
          <p:cNvPr id="18439" name="TextBox 2"/>
          <p:cNvSpPr txBox="1">
            <a:spLocks noChangeArrowheads="1"/>
          </p:cNvSpPr>
          <p:nvPr/>
        </p:nvSpPr>
        <p:spPr bwMode="auto">
          <a:xfrm>
            <a:off x="228600" y="381000"/>
            <a:ext cx="2362200" cy="646113"/>
          </a:xfrm>
          <a:prstGeom prst="rect">
            <a:avLst/>
          </a:prstGeom>
          <a:noFill/>
          <a:ln w="9525">
            <a:noFill/>
            <a:miter lim="800000"/>
            <a:headEnd/>
            <a:tailEnd/>
          </a:ln>
        </p:spPr>
        <p:txBody>
          <a:bodyPr wrap="square">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8440" name="TextBox 3"/>
          <p:cNvSpPr txBox="1">
            <a:spLocks noChangeArrowheads="1"/>
          </p:cNvSpPr>
          <p:nvPr/>
        </p:nvSpPr>
        <p:spPr bwMode="auto">
          <a:xfrm>
            <a:off x="457200" y="1219200"/>
            <a:ext cx="8686800" cy="5878532"/>
          </a:xfrm>
          <a:prstGeom prst="rect">
            <a:avLst/>
          </a:prstGeom>
          <a:noFill/>
          <a:ln w="9525">
            <a:noFill/>
            <a:miter lim="800000"/>
            <a:headEnd/>
            <a:tailEnd/>
          </a:ln>
        </p:spPr>
        <p:txBody>
          <a:bodyPr wrap="square">
            <a:spAutoFit/>
          </a:bodyPr>
          <a:lstStyle/>
          <a:p>
            <a:r>
              <a:rPr lang="en-US" sz="2800" b="1" dirty="0" smtClean="0">
                <a:solidFill>
                  <a:srgbClr val="C00000"/>
                </a:solidFill>
              </a:rPr>
              <a:t>Step 6: Review the feasibility of your project.</a:t>
            </a:r>
          </a:p>
          <a:p>
            <a:endParaRPr lang="en-US" sz="1000" dirty="0" smtClean="0"/>
          </a:p>
          <a:p>
            <a:pPr>
              <a:buFont typeface="Arial" pitchFamily="34" charset="0"/>
              <a:buChar char="•"/>
            </a:pPr>
            <a:r>
              <a:rPr lang="en-US" sz="2800" dirty="0" smtClean="0"/>
              <a:t> Have you simplified the question to the extent that</a:t>
            </a:r>
          </a:p>
          <a:p>
            <a:r>
              <a:rPr lang="en-US" sz="2800" dirty="0" smtClean="0"/>
              <a:t>  it can be acted on in about two action research </a:t>
            </a:r>
          </a:p>
          <a:p>
            <a:r>
              <a:rPr lang="en-US" sz="2800" dirty="0" smtClean="0"/>
              <a:t>  cycles?</a:t>
            </a:r>
          </a:p>
          <a:p>
            <a:endParaRPr lang="en-US" sz="1000" dirty="0" smtClean="0"/>
          </a:p>
          <a:p>
            <a:pPr>
              <a:buFont typeface="Arial" pitchFamily="34" charset="0"/>
              <a:buChar char="•"/>
            </a:pPr>
            <a:r>
              <a:rPr lang="en-US" sz="2800" dirty="0" smtClean="0"/>
              <a:t> Have you narrowed the scope of the project to fit </a:t>
            </a:r>
          </a:p>
          <a:p>
            <a:r>
              <a:rPr lang="en-US" sz="2800" dirty="0" smtClean="0"/>
              <a:t>  the time and resources available?</a:t>
            </a:r>
          </a:p>
          <a:p>
            <a:endParaRPr lang="en-US" sz="1000" dirty="0" smtClean="0"/>
          </a:p>
          <a:p>
            <a:pPr>
              <a:buFont typeface="Arial" pitchFamily="34" charset="0"/>
              <a:buChar char="•"/>
            </a:pPr>
            <a:r>
              <a:rPr lang="en-US" sz="2800" dirty="0" smtClean="0"/>
              <a:t> Will the planned data collection place unreasonable</a:t>
            </a:r>
          </a:p>
          <a:p>
            <a:r>
              <a:rPr lang="en-US" sz="2800" dirty="0" smtClean="0"/>
              <a:t>  demands on you, your students or your colleagues?</a:t>
            </a:r>
          </a:p>
          <a:p>
            <a:endParaRPr lang="en-US" sz="1000" dirty="0" smtClean="0"/>
          </a:p>
          <a:p>
            <a:pPr>
              <a:buFont typeface="Arial" pitchFamily="34" charset="0"/>
              <a:buChar char="•"/>
            </a:pPr>
            <a:r>
              <a:rPr lang="en-US" sz="2800" dirty="0" smtClean="0"/>
              <a:t> Will you be able to analyze the data you collect in the time available</a:t>
            </a:r>
          </a:p>
          <a:p>
            <a:r>
              <a:rPr lang="en-US" sz="2800" dirty="0" smtClean="0"/>
              <a:t/>
            </a:r>
            <a:br>
              <a:rPr lang="en-US" sz="2800" dirty="0" smtClean="0"/>
            </a:br>
            <a:endParaRPr lang="en-US" sz="2800" b="1" dirty="0">
              <a:solidFill>
                <a:srgbClr val="C00000"/>
              </a:solidFill>
              <a:cs typeface="Tahoma" pitchFamily="34" charset="0"/>
            </a:endParaRPr>
          </a:p>
        </p:txBody>
      </p:sp>
      <p:sp>
        <p:nvSpPr>
          <p:cNvPr id="18441" name="Rectangle 14"/>
          <p:cNvSpPr>
            <a:spLocks noChangeArrowheads="1"/>
          </p:cNvSpPr>
          <p:nvPr/>
        </p:nvSpPr>
        <p:spPr bwMode="auto">
          <a:xfrm>
            <a:off x="3886200" y="6443663"/>
            <a:ext cx="5105400" cy="338137"/>
          </a:xfrm>
          <a:prstGeom prst="rect">
            <a:avLst/>
          </a:prstGeom>
          <a:noFill/>
          <a:ln w="9525">
            <a:noFill/>
            <a:miter lim="800000"/>
            <a:headEnd/>
            <a:tailEnd/>
          </a:ln>
        </p:spPr>
        <p:txBody>
          <a:bodyPr>
            <a:spAutoFit/>
          </a:bodyPr>
          <a:lstStyle/>
          <a:p>
            <a:pPr eaLnBrk="0" hangingPunct="0">
              <a:spcBef>
                <a:spcPct val="50000"/>
              </a:spcBef>
            </a:pPr>
            <a:r>
              <a:rPr lang="en-US" sz="1600" dirty="0"/>
              <a:t>http://celt.ust.hk/teaching-resources/action-research/</a:t>
            </a:r>
          </a:p>
        </p:txBody>
      </p:sp>
    </p:spTree>
  </p:cSld>
  <p:clrMapOvr>
    <a:masterClrMapping/>
  </p:clrMapOvr>
  <p:transition>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6553201" y="2523131"/>
            <a:ext cx="2514600" cy="3572869"/>
          </a:xfrm>
          <a:prstGeom prst="rect">
            <a:avLst/>
          </a:prstGeom>
          <a:noFill/>
          <a:ln w="9525">
            <a:noFill/>
            <a:miter lim="800000"/>
            <a:headEnd/>
            <a:tailEnd/>
          </a:ln>
        </p:spPr>
      </p:pic>
      <p:sp>
        <p:nvSpPr>
          <p:cNvPr id="19463" name="TextBox 2"/>
          <p:cNvSpPr txBox="1">
            <a:spLocks noChangeArrowheads="1"/>
          </p:cNvSpPr>
          <p:nvPr/>
        </p:nvSpPr>
        <p:spPr bwMode="auto">
          <a:xfrm>
            <a:off x="228600" y="381000"/>
            <a:ext cx="5410200" cy="646113"/>
          </a:xfrm>
          <a:prstGeom prst="rect">
            <a:avLst/>
          </a:prstGeom>
          <a:noFill/>
          <a:ln w="9525">
            <a:noFill/>
            <a:miter lim="800000"/>
            <a:headEnd/>
            <a:tailEnd/>
          </a:ln>
        </p:spPr>
        <p:txBody>
          <a:bodyPr>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19464" name="TextBox 3"/>
          <p:cNvSpPr txBox="1">
            <a:spLocks noChangeArrowheads="1"/>
          </p:cNvSpPr>
          <p:nvPr/>
        </p:nvSpPr>
        <p:spPr bwMode="auto">
          <a:xfrm>
            <a:off x="457200" y="1219200"/>
            <a:ext cx="7620000" cy="4124206"/>
          </a:xfrm>
          <a:prstGeom prst="rect">
            <a:avLst/>
          </a:prstGeom>
          <a:noFill/>
          <a:ln w="9525">
            <a:noFill/>
            <a:miter lim="800000"/>
            <a:headEnd/>
            <a:tailEnd/>
          </a:ln>
        </p:spPr>
        <p:txBody>
          <a:bodyPr>
            <a:spAutoFit/>
          </a:bodyPr>
          <a:lstStyle/>
          <a:p>
            <a:r>
              <a:rPr lang="en-US" sz="2800" b="1" dirty="0" smtClean="0">
                <a:solidFill>
                  <a:srgbClr val="C00000"/>
                </a:solidFill>
              </a:rPr>
              <a:t>Step 7: Draft your action research plan.</a:t>
            </a:r>
          </a:p>
          <a:p>
            <a:endParaRPr lang="en-US" sz="1000" dirty="0" smtClean="0"/>
          </a:p>
          <a:p>
            <a:pPr>
              <a:buFont typeface="Arial" pitchFamily="34" charset="0"/>
              <a:buChar char="•"/>
            </a:pPr>
            <a:r>
              <a:rPr lang="en-US" sz="2800" dirty="0" smtClean="0"/>
              <a:t> Research question</a:t>
            </a:r>
          </a:p>
          <a:p>
            <a:pPr>
              <a:buFont typeface="Arial" pitchFamily="34" charset="0"/>
              <a:buChar char="•"/>
            </a:pPr>
            <a:r>
              <a:rPr lang="en-US" sz="2800" dirty="0" smtClean="0"/>
              <a:t> Benefits</a:t>
            </a:r>
          </a:p>
          <a:p>
            <a:pPr>
              <a:buFont typeface="Arial" pitchFamily="34" charset="0"/>
              <a:buChar char="•"/>
            </a:pPr>
            <a:r>
              <a:rPr lang="en-US" sz="2800" dirty="0" smtClean="0"/>
              <a:t> The research team</a:t>
            </a:r>
          </a:p>
          <a:p>
            <a:pPr>
              <a:buFont typeface="Arial" pitchFamily="34" charset="0"/>
              <a:buChar char="•"/>
            </a:pPr>
            <a:r>
              <a:rPr lang="en-US" sz="2800" dirty="0" smtClean="0"/>
              <a:t> Outside consultants/critical friend</a:t>
            </a:r>
          </a:p>
          <a:p>
            <a:pPr>
              <a:buFont typeface="Arial" pitchFamily="34" charset="0"/>
              <a:buChar char="•"/>
            </a:pPr>
            <a:r>
              <a:rPr lang="en-US" sz="2800" dirty="0" smtClean="0"/>
              <a:t>  Action plan/intervention</a:t>
            </a:r>
          </a:p>
          <a:p>
            <a:pPr>
              <a:buFont typeface="Arial" pitchFamily="34" charset="0"/>
              <a:buChar char="•"/>
            </a:pPr>
            <a:r>
              <a:rPr lang="en-US" sz="2800" dirty="0" smtClean="0"/>
              <a:t> Techniques for observation</a:t>
            </a:r>
          </a:p>
          <a:p>
            <a:pPr>
              <a:buFont typeface="Arial" pitchFamily="34" charset="0"/>
              <a:buChar char="•"/>
            </a:pPr>
            <a:r>
              <a:rPr lang="en-US" sz="2800" dirty="0" smtClean="0"/>
              <a:t>  Equipment</a:t>
            </a:r>
          </a:p>
          <a:p>
            <a:pPr>
              <a:buFont typeface="Arial" pitchFamily="34" charset="0"/>
              <a:buChar char="•"/>
            </a:pPr>
            <a:r>
              <a:rPr lang="en-US" sz="2800" dirty="0" smtClean="0"/>
              <a:t>  Costs</a:t>
            </a:r>
            <a:endParaRPr lang="en-US" sz="2800" dirty="0"/>
          </a:p>
        </p:txBody>
      </p:sp>
      <p:sp>
        <p:nvSpPr>
          <p:cNvPr id="19465" name="Rectangle 14"/>
          <p:cNvSpPr>
            <a:spLocks noChangeArrowheads="1"/>
          </p:cNvSpPr>
          <p:nvPr/>
        </p:nvSpPr>
        <p:spPr bwMode="auto">
          <a:xfrm>
            <a:off x="3886200" y="6443663"/>
            <a:ext cx="5105400" cy="338137"/>
          </a:xfrm>
          <a:prstGeom prst="rect">
            <a:avLst/>
          </a:prstGeom>
          <a:noFill/>
          <a:ln w="9525">
            <a:noFill/>
            <a:miter lim="800000"/>
            <a:headEnd/>
            <a:tailEnd/>
          </a:ln>
        </p:spPr>
        <p:txBody>
          <a:bodyPr>
            <a:spAutoFit/>
          </a:bodyPr>
          <a:lstStyle/>
          <a:p>
            <a:pPr eaLnBrk="0" hangingPunct="0">
              <a:spcBef>
                <a:spcPct val="50000"/>
              </a:spcBef>
            </a:pPr>
            <a:r>
              <a:rPr lang="en-US" sz="1600"/>
              <a:t>http://celt.ust.hk/teaching-resources/action-research/</a:t>
            </a:r>
          </a:p>
        </p:txBody>
      </p:sp>
    </p:spTree>
  </p:cSld>
  <p:clrMapOvr>
    <a:masterClrMapping/>
  </p:clrMapOvr>
  <p:transition>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6"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6225418" y="1524000"/>
            <a:ext cx="2842383" cy="4038601"/>
          </a:xfrm>
          <a:prstGeom prst="rect">
            <a:avLst/>
          </a:prstGeom>
          <a:noFill/>
          <a:ln w="9525">
            <a:noFill/>
            <a:miter lim="800000"/>
            <a:headEnd/>
            <a:tailEnd/>
          </a:ln>
        </p:spPr>
      </p:pic>
      <p:sp>
        <p:nvSpPr>
          <p:cNvPr id="20487" name="TextBox 2"/>
          <p:cNvSpPr txBox="1">
            <a:spLocks noChangeArrowheads="1"/>
          </p:cNvSpPr>
          <p:nvPr/>
        </p:nvSpPr>
        <p:spPr bwMode="auto">
          <a:xfrm>
            <a:off x="228600" y="381000"/>
            <a:ext cx="5410200" cy="646113"/>
          </a:xfrm>
          <a:prstGeom prst="rect">
            <a:avLst/>
          </a:prstGeom>
          <a:noFill/>
          <a:ln w="9525">
            <a:noFill/>
            <a:miter lim="800000"/>
            <a:headEnd/>
            <a:tailEnd/>
          </a:ln>
        </p:spPr>
        <p:txBody>
          <a:bodyPr>
            <a:spAutoFit/>
          </a:bodyPr>
          <a:lstStyle/>
          <a:p>
            <a:pPr eaLnBrk="0" hangingPunct="0">
              <a:spcBef>
                <a:spcPct val="50000"/>
              </a:spcBef>
            </a:pPr>
            <a:r>
              <a:rPr lang="en-US" b="1" dirty="0" smtClean="0">
                <a:solidFill>
                  <a:srgbClr val="0000CC"/>
                </a:solidFill>
                <a:cs typeface="Tahoma" pitchFamily="34" charset="0"/>
              </a:rPr>
              <a:t>Planning</a:t>
            </a:r>
            <a:endParaRPr lang="en-US" b="1" dirty="0">
              <a:solidFill>
                <a:srgbClr val="0000CC"/>
              </a:solidFill>
              <a:cs typeface="Tahoma" pitchFamily="34" charset="0"/>
            </a:endParaRPr>
          </a:p>
        </p:txBody>
      </p:sp>
      <p:sp>
        <p:nvSpPr>
          <p:cNvPr id="20488" name="TextBox 3"/>
          <p:cNvSpPr txBox="1">
            <a:spLocks noChangeArrowheads="1"/>
          </p:cNvSpPr>
          <p:nvPr/>
        </p:nvSpPr>
        <p:spPr bwMode="auto">
          <a:xfrm>
            <a:off x="457200" y="1219200"/>
            <a:ext cx="7620000" cy="3108543"/>
          </a:xfrm>
          <a:prstGeom prst="rect">
            <a:avLst/>
          </a:prstGeom>
          <a:noFill/>
          <a:ln w="9525">
            <a:noFill/>
            <a:miter lim="800000"/>
            <a:headEnd/>
            <a:tailEnd/>
          </a:ln>
        </p:spPr>
        <p:txBody>
          <a:bodyPr>
            <a:spAutoFit/>
          </a:bodyPr>
          <a:lstStyle/>
          <a:p>
            <a:r>
              <a:rPr lang="en-US" sz="2800" b="1" dirty="0" smtClean="0">
                <a:solidFill>
                  <a:srgbClr val="C00000"/>
                </a:solidFill>
              </a:rPr>
              <a:t>Step 8: Schedule your project.</a:t>
            </a:r>
          </a:p>
          <a:p>
            <a:endParaRPr lang="en-US" sz="2800" b="1" dirty="0" smtClean="0"/>
          </a:p>
          <a:p>
            <a:pPr>
              <a:buFont typeface="Arial" pitchFamily="34" charset="0"/>
              <a:buChar char="•"/>
            </a:pPr>
            <a:r>
              <a:rPr lang="en-US" sz="2800" dirty="0" smtClean="0"/>
              <a:t> Start by...</a:t>
            </a:r>
          </a:p>
          <a:p>
            <a:pPr>
              <a:buFont typeface="Arial" pitchFamily="34" charset="0"/>
              <a:buChar char="•"/>
            </a:pPr>
            <a:r>
              <a:rPr lang="en-US" sz="2800" dirty="0" smtClean="0"/>
              <a:t> Schedule for actions/interventions</a:t>
            </a:r>
          </a:p>
          <a:p>
            <a:pPr>
              <a:buFont typeface="Arial" pitchFamily="34" charset="0"/>
              <a:buChar char="•"/>
            </a:pPr>
            <a:r>
              <a:rPr lang="en-US" sz="2800" dirty="0" smtClean="0"/>
              <a:t> Evaluation/monitoring </a:t>
            </a:r>
            <a:r>
              <a:rPr lang="en-US" sz="2800" dirty="0" err="1" smtClean="0"/>
              <a:t>schedul</a:t>
            </a:r>
            <a:endParaRPr lang="en-US" sz="2800" dirty="0" smtClean="0"/>
          </a:p>
          <a:p>
            <a:pPr>
              <a:buFont typeface="Arial" pitchFamily="34" charset="0"/>
              <a:buChar char="•"/>
            </a:pPr>
            <a:r>
              <a:rPr lang="en-US" sz="2800" dirty="0" smtClean="0"/>
              <a:t> Write up first cycle</a:t>
            </a:r>
          </a:p>
          <a:p>
            <a:pPr>
              <a:buFont typeface="Arial" pitchFamily="34" charset="0"/>
              <a:buChar char="•"/>
            </a:pPr>
            <a:r>
              <a:rPr lang="en-US" sz="2800" dirty="0" smtClean="0"/>
              <a:t> Start second cycle</a:t>
            </a:r>
            <a:endParaRPr lang="en-US" sz="2800" dirty="0"/>
          </a:p>
        </p:txBody>
      </p:sp>
      <p:sp>
        <p:nvSpPr>
          <p:cNvPr id="20489" name="Rectangle 14"/>
          <p:cNvSpPr>
            <a:spLocks noChangeArrowheads="1"/>
          </p:cNvSpPr>
          <p:nvPr/>
        </p:nvSpPr>
        <p:spPr bwMode="auto">
          <a:xfrm>
            <a:off x="3886200" y="6443663"/>
            <a:ext cx="5105400" cy="338137"/>
          </a:xfrm>
          <a:prstGeom prst="rect">
            <a:avLst/>
          </a:prstGeom>
          <a:noFill/>
          <a:ln w="9525">
            <a:noFill/>
            <a:miter lim="800000"/>
            <a:headEnd/>
            <a:tailEnd/>
          </a:ln>
        </p:spPr>
        <p:txBody>
          <a:bodyPr>
            <a:spAutoFit/>
          </a:bodyPr>
          <a:lstStyle/>
          <a:p>
            <a:pPr eaLnBrk="0" hangingPunct="0">
              <a:spcBef>
                <a:spcPct val="50000"/>
              </a:spcBef>
            </a:pPr>
            <a:r>
              <a:rPr lang="en-US" sz="1600"/>
              <a:t>http://celt.ust.hk/teaching-resources/action-research/</a:t>
            </a:r>
          </a:p>
        </p:txBody>
      </p:sp>
    </p:spTree>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6" name="Picture 2" descr="I:\การวิจัยในชั้นเรียน\Action Research   Center for Enhanced Learning and Teaching_files\arcycle.jpg"/>
          <p:cNvPicPr>
            <a:picLocks noChangeAspect="1" noChangeArrowheads="1"/>
          </p:cNvPicPr>
          <p:nvPr/>
        </p:nvPicPr>
        <p:blipFill>
          <a:blip r:embed="rId2"/>
          <a:srcRect/>
          <a:stretch>
            <a:fillRect/>
          </a:stretch>
        </p:blipFill>
        <p:spPr bwMode="auto">
          <a:xfrm>
            <a:off x="2819400" y="838200"/>
            <a:ext cx="3070983" cy="4191000"/>
          </a:xfrm>
          <a:prstGeom prst="rect">
            <a:avLst/>
          </a:prstGeom>
          <a:noFill/>
          <a:ln w="9525">
            <a:noFill/>
            <a:miter lim="800000"/>
            <a:headEnd/>
            <a:tailEnd/>
          </a:ln>
        </p:spPr>
      </p:pic>
      <p:sp>
        <p:nvSpPr>
          <p:cNvPr id="20488" name="TextBox 3">
            <a:hlinkClick r:id="rId3"/>
          </p:cNvPr>
          <p:cNvSpPr txBox="1">
            <a:spLocks noChangeArrowheads="1"/>
          </p:cNvSpPr>
          <p:nvPr/>
        </p:nvSpPr>
        <p:spPr bwMode="auto">
          <a:xfrm>
            <a:off x="1447800" y="5115580"/>
            <a:ext cx="6477000" cy="523220"/>
          </a:xfrm>
          <a:prstGeom prst="rect">
            <a:avLst/>
          </a:prstGeom>
          <a:noFill/>
          <a:ln w="9525">
            <a:noFill/>
            <a:miter lim="800000"/>
            <a:headEnd/>
            <a:tailEnd/>
          </a:ln>
        </p:spPr>
        <p:txBody>
          <a:bodyPr wrap="square">
            <a:spAutoFit/>
          </a:bodyPr>
          <a:lstStyle/>
          <a:p>
            <a:r>
              <a:rPr lang="en-US" sz="2800" b="1" dirty="0" smtClean="0">
                <a:solidFill>
                  <a:srgbClr val="0070C0"/>
                </a:solidFill>
              </a:rPr>
              <a:t>Click here to view some examples.</a:t>
            </a:r>
          </a:p>
        </p:txBody>
      </p:sp>
    </p:spTree>
  </p:cSld>
  <p:clrMapOvr>
    <a:masterClrMapping/>
  </p:clrMapOvr>
  <p:transition>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p:cNvSpPr txBox="1">
            <a:spLocks noChangeArrowheads="1"/>
          </p:cNvSpPr>
          <p:nvPr/>
        </p:nvSpPr>
        <p:spPr bwMode="auto">
          <a:xfrm>
            <a:off x="0" y="572869"/>
            <a:ext cx="8686800" cy="646331"/>
          </a:xfrm>
          <a:prstGeom prst="rect">
            <a:avLst/>
          </a:prstGeom>
          <a:noFill/>
          <a:ln w="9525">
            <a:noFill/>
            <a:miter lim="800000"/>
            <a:headEnd/>
            <a:tailEnd/>
          </a:ln>
        </p:spPr>
        <p:txBody>
          <a:bodyPr wrap="square">
            <a:spAutoFit/>
          </a:bodyPr>
          <a:lstStyle/>
          <a:p>
            <a:pPr lvl="1" eaLnBrk="0" hangingPunct="0"/>
            <a:r>
              <a:rPr lang="en-US" b="1" dirty="0" smtClean="0">
                <a:cs typeface="Tahoma" pitchFamily="34" charset="0"/>
              </a:rPr>
              <a:t>The </a:t>
            </a:r>
            <a:r>
              <a:rPr lang="en-US" b="1" dirty="0">
                <a:cs typeface="Tahoma" pitchFamily="34" charset="0"/>
              </a:rPr>
              <a:t>Process of Reflective </a:t>
            </a:r>
            <a:r>
              <a:rPr lang="en-US" b="1" dirty="0" smtClean="0">
                <a:cs typeface="Tahoma" pitchFamily="34" charset="0"/>
              </a:rPr>
              <a:t>Teaching</a:t>
            </a:r>
            <a:endParaRPr lang="en-US" b="1" dirty="0">
              <a:cs typeface="Tahoma" pitchFamily="34" charset="0"/>
            </a:endParaRPr>
          </a:p>
        </p:txBody>
      </p:sp>
      <p:grpSp>
        <p:nvGrpSpPr>
          <p:cNvPr id="18" name="Group 17"/>
          <p:cNvGrpSpPr/>
          <p:nvPr/>
        </p:nvGrpSpPr>
        <p:grpSpPr>
          <a:xfrm>
            <a:off x="1447800" y="1447800"/>
            <a:ext cx="6172200" cy="4267200"/>
            <a:chOff x="1447800" y="1752600"/>
            <a:chExt cx="6172200" cy="4267200"/>
          </a:xfrm>
        </p:grpSpPr>
        <p:sp>
          <p:nvSpPr>
            <p:cNvPr id="51203" name="Text Box 4"/>
            <p:cNvSpPr txBox="1">
              <a:spLocks noChangeArrowheads="1"/>
            </p:cNvSpPr>
            <p:nvPr/>
          </p:nvSpPr>
          <p:spPr bwMode="auto">
            <a:xfrm>
              <a:off x="3657600" y="1752600"/>
              <a:ext cx="1676400" cy="592138"/>
            </a:xfrm>
            <a:prstGeom prst="rect">
              <a:avLst/>
            </a:prstGeom>
            <a:noFill/>
            <a:ln w="9525">
              <a:noFill/>
              <a:miter lim="800000"/>
              <a:headEnd/>
              <a:tailEnd/>
            </a:ln>
          </p:spPr>
          <p:txBody>
            <a:bodyPr/>
            <a:lstStyle/>
            <a:p>
              <a:pPr algn="ctr" eaLnBrk="0" hangingPunct="0"/>
              <a:r>
                <a:rPr lang="th-TH" sz="2800" b="1" dirty="0" err="1">
                  <a:cs typeface="Tahoma" pitchFamily="34" charset="0"/>
                </a:rPr>
                <a:t>Reflect</a:t>
              </a:r>
              <a:endParaRPr lang="th-TH" dirty="0">
                <a:cs typeface="Tahoma" pitchFamily="34" charset="0"/>
              </a:endParaRPr>
            </a:p>
          </p:txBody>
        </p:sp>
        <p:sp>
          <p:nvSpPr>
            <p:cNvPr id="51204" name="Text Box 5"/>
            <p:cNvSpPr txBox="1">
              <a:spLocks noChangeArrowheads="1"/>
            </p:cNvSpPr>
            <p:nvPr/>
          </p:nvSpPr>
          <p:spPr bwMode="auto">
            <a:xfrm>
              <a:off x="6146800" y="2438400"/>
              <a:ext cx="1168400" cy="609600"/>
            </a:xfrm>
            <a:prstGeom prst="rect">
              <a:avLst/>
            </a:prstGeom>
            <a:noFill/>
            <a:ln w="9525">
              <a:noFill/>
              <a:miter lim="800000"/>
              <a:headEnd/>
              <a:tailEnd/>
            </a:ln>
          </p:spPr>
          <p:txBody>
            <a:bodyPr/>
            <a:lstStyle/>
            <a:p>
              <a:pPr algn="ctr" eaLnBrk="0" hangingPunct="0"/>
              <a:r>
                <a:rPr lang="th-TH" sz="2800" b="1" dirty="0" err="1">
                  <a:cs typeface="Tahoma" pitchFamily="34" charset="0"/>
                </a:rPr>
                <a:t>Plan</a:t>
              </a:r>
              <a:endParaRPr lang="th-TH" sz="2800" b="1" dirty="0">
                <a:cs typeface="Tahoma" pitchFamily="34" charset="0"/>
              </a:endParaRPr>
            </a:p>
          </p:txBody>
        </p:sp>
        <p:sp>
          <p:nvSpPr>
            <p:cNvPr id="51205" name="Text Box 6"/>
            <p:cNvSpPr txBox="1">
              <a:spLocks noChangeArrowheads="1"/>
            </p:cNvSpPr>
            <p:nvPr/>
          </p:nvSpPr>
          <p:spPr bwMode="auto">
            <a:xfrm>
              <a:off x="6061075" y="3733800"/>
              <a:ext cx="1558925" cy="800100"/>
            </a:xfrm>
            <a:prstGeom prst="rect">
              <a:avLst/>
            </a:prstGeom>
            <a:noFill/>
            <a:ln w="9525">
              <a:noFill/>
              <a:miter lim="800000"/>
              <a:headEnd/>
              <a:tailEnd/>
            </a:ln>
          </p:spPr>
          <p:txBody>
            <a:bodyPr/>
            <a:lstStyle/>
            <a:p>
              <a:pPr algn="ctr" eaLnBrk="0" hangingPunct="0"/>
              <a:r>
                <a:rPr lang="th-TH" sz="2200" b="1" dirty="0" err="1">
                  <a:cs typeface="Tahoma" pitchFamily="34" charset="0"/>
                </a:rPr>
                <a:t>Make</a:t>
              </a:r>
              <a:r>
                <a:rPr lang="th-TH" sz="2200" b="1" dirty="0">
                  <a:cs typeface="Tahoma" pitchFamily="34" charset="0"/>
                </a:rPr>
                <a:t> </a:t>
              </a:r>
              <a:r>
                <a:rPr lang="th-TH" sz="2200" b="1" dirty="0" err="1">
                  <a:cs typeface="Tahoma" pitchFamily="34" charset="0"/>
                </a:rPr>
                <a:t>Provision</a:t>
              </a:r>
              <a:endParaRPr lang="th-TH" sz="2400" dirty="0">
                <a:cs typeface="Tahoma" pitchFamily="34" charset="0"/>
              </a:endParaRPr>
            </a:p>
          </p:txBody>
        </p:sp>
        <p:sp>
          <p:nvSpPr>
            <p:cNvPr id="51206" name="Text Box 7"/>
            <p:cNvSpPr txBox="1">
              <a:spLocks noChangeArrowheads="1"/>
            </p:cNvSpPr>
            <p:nvPr/>
          </p:nvSpPr>
          <p:spPr bwMode="auto">
            <a:xfrm>
              <a:off x="5399088" y="5334000"/>
              <a:ext cx="849312" cy="592138"/>
            </a:xfrm>
            <a:prstGeom prst="rect">
              <a:avLst/>
            </a:prstGeom>
            <a:noFill/>
            <a:ln w="9525">
              <a:noFill/>
              <a:miter lim="800000"/>
              <a:headEnd/>
              <a:tailEnd/>
            </a:ln>
          </p:spPr>
          <p:txBody>
            <a:bodyPr/>
            <a:lstStyle/>
            <a:p>
              <a:pPr algn="ctr" eaLnBrk="0" hangingPunct="0"/>
              <a:r>
                <a:rPr lang="th-TH" sz="2800" b="1" dirty="0" err="1">
                  <a:cs typeface="Tahoma" pitchFamily="34" charset="0"/>
                </a:rPr>
                <a:t>Act</a:t>
              </a:r>
              <a:endParaRPr lang="th-TH" sz="2800" b="1" dirty="0">
                <a:cs typeface="Tahoma" pitchFamily="34" charset="0"/>
              </a:endParaRPr>
            </a:p>
          </p:txBody>
        </p:sp>
        <p:sp>
          <p:nvSpPr>
            <p:cNvPr id="51207" name="Text Box 8"/>
            <p:cNvSpPr txBox="1">
              <a:spLocks noChangeArrowheads="1"/>
            </p:cNvSpPr>
            <p:nvPr/>
          </p:nvSpPr>
          <p:spPr bwMode="auto">
            <a:xfrm>
              <a:off x="2286000" y="5122863"/>
              <a:ext cx="1905000" cy="896937"/>
            </a:xfrm>
            <a:prstGeom prst="rect">
              <a:avLst/>
            </a:prstGeom>
            <a:noFill/>
            <a:ln w="9525">
              <a:noFill/>
              <a:miter lim="800000"/>
              <a:headEnd/>
              <a:tailEnd/>
            </a:ln>
          </p:spPr>
          <p:txBody>
            <a:bodyPr/>
            <a:lstStyle/>
            <a:p>
              <a:pPr algn="ctr" eaLnBrk="0" hangingPunct="0"/>
              <a:r>
                <a:rPr lang="th-TH" sz="2400" b="1" dirty="0" err="1">
                  <a:cs typeface="Tahoma" pitchFamily="34" charset="0"/>
                </a:rPr>
                <a:t>Collect</a:t>
              </a:r>
              <a:r>
                <a:rPr lang="th-TH" sz="2400" b="1" dirty="0">
                  <a:cs typeface="Tahoma" pitchFamily="34" charset="0"/>
                </a:rPr>
                <a:t> </a:t>
              </a:r>
              <a:endParaRPr lang="en-US" sz="2400" b="1" dirty="0" smtClean="0">
                <a:cs typeface="Tahoma" pitchFamily="34" charset="0"/>
              </a:endParaRPr>
            </a:p>
            <a:p>
              <a:pPr algn="ctr" eaLnBrk="0" hangingPunct="0"/>
              <a:r>
                <a:rPr lang="en-US" sz="2400" b="1" dirty="0" smtClean="0">
                  <a:cs typeface="Tahoma" pitchFamily="34" charset="0"/>
                </a:rPr>
                <a:t>evidence</a:t>
              </a:r>
              <a:endParaRPr lang="th-TH" sz="2400" b="1" dirty="0">
                <a:cs typeface="Tahoma" pitchFamily="34" charset="0"/>
              </a:endParaRPr>
            </a:p>
          </p:txBody>
        </p:sp>
        <p:sp>
          <p:nvSpPr>
            <p:cNvPr id="51208" name="Text Box 9"/>
            <p:cNvSpPr txBox="1">
              <a:spLocks noChangeArrowheads="1"/>
            </p:cNvSpPr>
            <p:nvPr/>
          </p:nvSpPr>
          <p:spPr bwMode="auto">
            <a:xfrm>
              <a:off x="1447800" y="3733800"/>
              <a:ext cx="1752600" cy="796925"/>
            </a:xfrm>
            <a:prstGeom prst="rect">
              <a:avLst/>
            </a:prstGeom>
            <a:noFill/>
            <a:ln w="9525">
              <a:noFill/>
              <a:miter lim="800000"/>
              <a:headEnd/>
              <a:tailEnd/>
            </a:ln>
          </p:spPr>
          <p:txBody>
            <a:bodyPr/>
            <a:lstStyle/>
            <a:p>
              <a:pPr algn="ctr" eaLnBrk="0" hangingPunct="0"/>
              <a:r>
                <a:rPr lang="th-TH" sz="2400" b="1" dirty="0" err="1" smtClean="0">
                  <a:cs typeface="Tahoma" pitchFamily="34" charset="0"/>
                </a:rPr>
                <a:t>Analyse</a:t>
              </a:r>
              <a:r>
                <a:rPr lang="th-TH" sz="2400" b="1" dirty="0" smtClean="0">
                  <a:cs typeface="Tahoma" pitchFamily="34" charset="0"/>
                </a:rPr>
                <a:t> </a:t>
              </a:r>
              <a:r>
                <a:rPr lang="en-US" sz="2400" b="1" dirty="0" smtClean="0">
                  <a:cs typeface="Tahoma" pitchFamily="34" charset="0"/>
                </a:rPr>
                <a:t>evidence</a:t>
              </a:r>
              <a:r>
                <a:rPr lang="th-TH" sz="2400" b="1" dirty="0" smtClean="0">
                  <a:cs typeface="Tahoma" pitchFamily="34" charset="0"/>
                </a:rPr>
                <a:t> </a:t>
              </a:r>
            </a:p>
            <a:p>
              <a:pPr algn="ctr" eaLnBrk="0" hangingPunct="0"/>
              <a:endParaRPr lang="th-TH" sz="2400" b="1" dirty="0">
                <a:cs typeface="Tahoma" pitchFamily="34" charset="0"/>
              </a:endParaRPr>
            </a:p>
          </p:txBody>
        </p:sp>
        <p:sp>
          <p:nvSpPr>
            <p:cNvPr id="51209" name="Text Box 10"/>
            <p:cNvSpPr txBox="1">
              <a:spLocks noChangeArrowheads="1"/>
            </p:cNvSpPr>
            <p:nvPr/>
          </p:nvSpPr>
          <p:spPr bwMode="auto">
            <a:xfrm>
              <a:off x="1600200" y="2362200"/>
              <a:ext cx="1600200" cy="838200"/>
            </a:xfrm>
            <a:prstGeom prst="rect">
              <a:avLst/>
            </a:prstGeom>
            <a:noFill/>
            <a:ln w="9525">
              <a:noFill/>
              <a:miter lim="800000"/>
              <a:headEnd/>
              <a:tailEnd/>
            </a:ln>
          </p:spPr>
          <p:txBody>
            <a:bodyPr/>
            <a:lstStyle/>
            <a:p>
              <a:pPr algn="ctr" eaLnBrk="0" hangingPunct="0"/>
              <a:r>
                <a:rPr lang="th-TH" sz="2400" b="1" dirty="0" err="1">
                  <a:cs typeface="Tahoma" pitchFamily="34" charset="0"/>
                </a:rPr>
                <a:t>Evaluate</a:t>
              </a:r>
              <a:r>
                <a:rPr lang="th-TH" sz="2400" b="1" dirty="0">
                  <a:cs typeface="Tahoma" pitchFamily="34" charset="0"/>
                </a:rPr>
                <a:t> </a:t>
              </a:r>
              <a:endParaRPr lang="th-TH" sz="2400" b="1" dirty="0" smtClean="0">
                <a:cs typeface="Tahoma" pitchFamily="34" charset="0"/>
              </a:endParaRPr>
            </a:p>
            <a:p>
              <a:pPr algn="ctr" eaLnBrk="0" hangingPunct="0"/>
              <a:r>
                <a:rPr lang="en-US" sz="2400" b="1" dirty="0" smtClean="0">
                  <a:cs typeface="Tahoma" pitchFamily="34" charset="0"/>
                </a:rPr>
                <a:t>evidence</a:t>
              </a:r>
              <a:endParaRPr lang="th-TH" sz="2400" b="1" dirty="0">
                <a:cs typeface="Tahoma" pitchFamily="34" charset="0"/>
              </a:endParaRPr>
            </a:p>
          </p:txBody>
        </p:sp>
        <p:sp>
          <p:nvSpPr>
            <p:cNvPr id="51210" name="AutoShape 11"/>
            <p:cNvSpPr>
              <a:spLocks noChangeArrowheads="1"/>
            </p:cNvSpPr>
            <p:nvPr/>
          </p:nvSpPr>
          <p:spPr bwMode="auto">
            <a:xfrm rot="20548579">
              <a:off x="2713361" y="2057351"/>
              <a:ext cx="566737" cy="395288"/>
            </a:xfrm>
            <a:prstGeom prst="rightArrow">
              <a:avLst>
                <a:gd name="adj1" fmla="val 50000"/>
                <a:gd name="adj2" fmla="val 35843"/>
              </a:avLst>
            </a:prstGeom>
            <a:solidFill>
              <a:srgbClr val="FFCC00"/>
            </a:solidFill>
            <a:ln w="9525">
              <a:solidFill>
                <a:srgbClr val="000000"/>
              </a:solidFill>
              <a:miter lim="800000"/>
              <a:headEnd/>
              <a:tailEnd/>
            </a:ln>
          </p:spPr>
          <p:txBody>
            <a:bodyPr/>
            <a:lstStyle/>
            <a:p>
              <a:pPr algn="ctr" eaLnBrk="0" hangingPunct="0">
                <a:spcBef>
                  <a:spcPct val="50000"/>
                </a:spcBef>
              </a:pPr>
              <a:endParaRPr lang="en-US"/>
            </a:p>
          </p:txBody>
        </p:sp>
        <p:sp>
          <p:nvSpPr>
            <p:cNvPr id="51211" name="AutoShape 12"/>
            <p:cNvSpPr>
              <a:spLocks noChangeArrowheads="1"/>
            </p:cNvSpPr>
            <p:nvPr/>
          </p:nvSpPr>
          <p:spPr bwMode="auto">
            <a:xfrm rot="-5400000">
              <a:off x="1875632" y="3305969"/>
              <a:ext cx="539750" cy="328613"/>
            </a:xfrm>
            <a:prstGeom prst="rightArrow">
              <a:avLst>
                <a:gd name="adj1" fmla="val 50000"/>
                <a:gd name="adj2" fmla="val 69413"/>
              </a:avLst>
            </a:prstGeom>
            <a:solidFill>
              <a:srgbClr val="FFCC00"/>
            </a:solidFill>
            <a:ln w="9525">
              <a:solidFill>
                <a:srgbClr val="000000"/>
              </a:solidFill>
              <a:miter lim="800000"/>
              <a:headEnd/>
              <a:tailEnd/>
            </a:ln>
          </p:spPr>
          <p:txBody>
            <a:bodyPr/>
            <a:lstStyle/>
            <a:p>
              <a:pPr algn="ctr" eaLnBrk="0" hangingPunct="0">
                <a:spcBef>
                  <a:spcPct val="50000"/>
                </a:spcBef>
              </a:pPr>
              <a:endParaRPr lang="en-US"/>
            </a:p>
          </p:txBody>
        </p:sp>
        <p:sp>
          <p:nvSpPr>
            <p:cNvPr id="51212" name="AutoShape 13"/>
            <p:cNvSpPr>
              <a:spLocks noChangeArrowheads="1"/>
            </p:cNvSpPr>
            <p:nvPr/>
          </p:nvSpPr>
          <p:spPr bwMode="auto">
            <a:xfrm rot="13943342">
              <a:off x="2219994" y="4687674"/>
              <a:ext cx="497604" cy="395288"/>
            </a:xfrm>
            <a:prstGeom prst="rightArrow">
              <a:avLst>
                <a:gd name="adj1" fmla="val 50000"/>
                <a:gd name="adj2" fmla="val 35843"/>
              </a:avLst>
            </a:prstGeom>
            <a:solidFill>
              <a:srgbClr val="FFCC00"/>
            </a:solidFill>
            <a:ln w="9525">
              <a:solidFill>
                <a:srgbClr val="000000"/>
              </a:solidFill>
              <a:miter lim="800000"/>
              <a:headEnd/>
              <a:tailEnd/>
            </a:ln>
          </p:spPr>
          <p:txBody>
            <a:bodyPr/>
            <a:lstStyle/>
            <a:p>
              <a:pPr algn="ctr" eaLnBrk="0" hangingPunct="0">
                <a:spcBef>
                  <a:spcPct val="50000"/>
                </a:spcBef>
              </a:pPr>
              <a:endParaRPr lang="en-US"/>
            </a:p>
          </p:txBody>
        </p:sp>
        <p:sp>
          <p:nvSpPr>
            <p:cNvPr id="51213" name="AutoShape 14"/>
            <p:cNvSpPr>
              <a:spLocks noChangeArrowheads="1"/>
            </p:cNvSpPr>
            <p:nvPr/>
          </p:nvSpPr>
          <p:spPr bwMode="auto">
            <a:xfrm rot="10786846">
              <a:off x="4344155" y="5487483"/>
              <a:ext cx="566737" cy="395287"/>
            </a:xfrm>
            <a:prstGeom prst="rightArrow">
              <a:avLst>
                <a:gd name="adj1" fmla="val 50000"/>
                <a:gd name="adj2" fmla="val 35843"/>
              </a:avLst>
            </a:prstGeom>
            <a:solidFill>
              <a:srgbClr val="FFCC00"/>
            </a:solidFill>
            <a:ln w="9525">
              <a:solidFill>
                <a:srgbClr val="000000"/>
              </a:solidFill>
              <a:miter lim="800000"/>
              <a:headEnd/>
              <a:tailEnd/>
            </a:ln>
          </p:spPr>
          <p:txBody>
            <a:bodyPr/>
            <a:lstStyle/>
            <a:p>
              <a:pPr algn="ctr" eaLnBrk="0" hangingPunct="0">
                <a:spcBef>
                  <a:spcPct val="50000"/>
                </a:spcBef>
              </a:pPr>
              <a:endParaRPr lang="en-US"/>
            </a:p>
          </p:txBody>
        </p:sp>
        <p:sp>
          <p:nvSpPr>
            <p:cNvPr id="51214" name="AutoShape 15"/>
            <p:cNvSpPr>
              <a:spLocks noChangeArrowheads="1"/>
            </p:cNvSpPr>
            <p:nvPr/>
          </p:nvSpPr>
          <p:spPr bwMode="auto">
            <a:xfrm rot="5400000">
              <a:off x="6583728" y="3239692"/>
              <a:ext cx="542163" cy="311180"/>
            </a:xfrm>
            <a:prstGeom prst="rightArrow">
              <a:avLst>
                <a:gd name="adj1" fmla="val 50000"/>
                <a:gd name="adj2" fmla="val 69553"/>
              </a:avLst>
            </a:prstGeom>
            <a:solidFill>
              <a:srgbClr val="FFCC00"/>
            </a:solidFill>
            <a:ln w="9525">
              <a:solidFill>
                <a:srgbClr val="000000"/>
              </a:solidFill>
              <a:miter lim="800000"/>
              <a:headEnd/>
              <a:tailEnd/>
            </a:ln>
          </p:spPr>
          <p:txBody>
            <a:bodyPr/>
            <a:lstStyle/>
            <a:p>
              <a:pPr algn="ctr" eaLnBrk="0" hangingPunct="0">
                <a:spcBef>
                  <a:spcPct val="50000"/>
                </a:spcBef>
              </a:pPr>
              <a:endParaRPr lang="en-US"/>
            </a:p>
          </p:txBody>
        </p:sp>
        <p:sp>
          <p:nvSpPr>
            <p:cNvPr id="51215" name="AutoShape 16"/>
            <p:cNvSpPr>
              <a:spLocks noChangeArrowheads="1"/>
            </p:cNvSpPr>
            <p:nvPr/>
          </p:nvSpPr>
          <p:spPr bwMode="auto">
            <a:xfrm rot="7516726">
              <a:off x="6272071" y="4818327"/>
              <a:ext cx="610210" cy="373762"/>
            </a:xfrm>
            <a:prstGeom prst="rightArrow">
              <a:avLst>
                <a:gd name="adj1" fmla="val 50000"/>
                <a:gd name="adj2" fmla="val 69803"/>
              </a:avLst>
            </a:prstGeom>
            <a:solidFill>
              <a:srgbClr val="FFCC00"/>
            </a:solidFill>
            <a:ln w="9525">
              <a:solidFill>
                <a:srgbClr val="000000"/>
              </a:solidFill>
              <a:miter lim="800000"/>
              <a:headEnd/>
              <a:tailEnd/>
            </a:ln>
          </p:spPr>
          <p:txBody>
            <a:bodyPr/>
            <a:lstStyle/>
            <a:p>
              <a:pPr algn="ctr" eaLnBrk="0" hangingPunct="0">
                <a:spcBef>
                  <a:spcPct val="50000"/>
                </a:spcBef>
              </a:pPr>
              <a:endParaRPr lang="en-US"/>
            </a:p>
          </p:txBody>
        </p:sp>
        <p:sp>
          <p:nvSpPr>
            <p:cNvPr id="51216" name="AutoShape 17"/>
            <p:cNvSpPr>
              <a:spLocks noChangeArrowheads="1"/>
            </p:cNvSpPr>
            <p:nvPr/>
          </p:nvSpPr>
          <p:spPr bwMode="auto">
            <a:xfrm rot="1050713">
              <a:off x="5635324" y="2057307"/>
              <a:ext cx="566737" cy="395288"/>
            </a:xfrm>
            <a:prstGeom prst="rightArrow">
              <a:avLst>
                <a:gd name="adj1" fmla="val 50000"/>
                <a:gd name="adj2" fmla="val 35843"/>
              </a:avLst>
            </a:prstGeom>
            <a:solidFill>
              <a:srgbClr val="FFCC00"/>
            </a:solidFill>
            <a:ln w="9525">
              <a:solidFill>
                <a:srgbClr val="000000"/>
              </a:solidFill>
              <a:miter lim="800000"/>
              <a:headEnd/>
              <a:tailEnd/>
            </a:ln>
          </p:spPr>
          <p:txBody>
            <a:bodyPr/>
            <a:lstStyle/>
            <a:p>
              <a:pPr algn="ctr" eaLnBrk="0" hangingPunct="0">
                <a:spcBef>
                  <a:spcPct val="50000"/>
                </a:spcBef>
              </a:pPr>
              <a:endParaRPr lang="en-US"/>
            </a:p>
          </p:txBody>
        </p:sp>
      </p:grpSp>
      <p:sp>
        <p:nvSpPr>
          <p:cNvPr id="51217" name="Text Box 18"/>
          <p:cNvSpPr txBox="1">
            <a:spLocks noChangeArrowheads="1"/>
          </p:cNvSpPr>
          <p:nvPr/>
        </p:nvSpPr>
        <p:spPr bwMode="auto">
          <a:xfrm>
            <a:off x="762000" y="6167735"/>
            <a:ext cx="6629400" cy="461665"/>
          </a:xfrm>
          <a:prstGeom prst="rect">
            <a:avLst/>
          </a:prstGeom>
          <a:noFill/>
          <a:ln w="9525">
            <a:noFill/>
            <a:miter lim="800000"/>
            <a:headEnd/>
            <a:tailEnd/>
          </a:ln>
        </p:spPr>
        <p:txBody>
          <a:bodyPr wrap="square">
            <a:spAutoFit/>
          </a:bodyPr>
          <a:lstStyle/>
          <a:p>
            <a:pPr eaLnBrk="0" hangingPunct="0"/>
            <a:r>
              <a:rPr lang="en-US" sz="2400" dirty="0" smtClean="0">
                <a:latin typeface="Cordia New" pitchFamily="34" charset="-34"/>
                <a:cs typeface="Cordia New" pitchFamily="34" charset="-34"/>
              </a:rPr>
              <a:t>Pollard, A. (2008). </a:t>
            </a:r>
            <a:r>
              <a:rPr lang="en-US" sz="2400" b="1" i="1" dirty="0" smtClean="0">
                <a:latin typeface="Cordia New" pitchFamily="34" charset="-34"/>
                <a:cs typeface="Cordia New" pitchFamily="34" charset="-34"/>
              </a:rPr>
              <a:t>Reflective Teaching. </a:t>
            </a:r>
            <a:r>
              <a:rPr lang="en-US" sz="2400" dirty="0" smtClean="0">
                <a:latin typeface="Cordia New" pitchFamily="34" charset="-34"/>
                <a:cs typeface="Cordia New" pitchFamily="34" charset="-34"/>
              </a:rPr>
              <a:t>3</a:t>
            </a:r>
            <a:r>
              <a:rPr lang="en-US" sz="2400" baseline="30000" dirty="0" smtClean="0">
                <a:latin typeface="Cordia New" pitchFamily="34" charset="-34"/>
                <a:cs typeface="Cordia New" pitchFamily="34" charset="-34"/>
              </a:rPr>
              <a:t>rd</a:t>
            </a:r>
            <a:r>
              <a:rPr lang="en-US" sz="2400" dirty="0" smtClean="0">
                <a:latin typeface="Cordia New" pitchFamily="34" charset="-34"/>
                <a:cs typeface="Cordia New" pitchFamily="34" charset="-34"/>
              </a:rPr>
              <a:t> ed. London: Continuum</a:t>
            </a:r>
            <a:r>
              <a:rPr lang="en-US" sz="2400" i="1" dirty="0">
                <a:latin typeface="Angsana New" pitchFamily="18" charset="-34"/>
                <a:cs typeface="Cordia New" pitchFamily="34" charset="-34"/>
              </a:rPr>
              <a:t>.</a:t>
            </a:r>
            <a:endParaRPr lang="en-US" sz="2400" dirty="0" smtClean="0">
              <a:latin typeface="Cordia New" pitchFamily="34" charset="-34"/>
              <a:cs typeface="Cordia New" pitchFamily="34" charset="-34"/>
            </a:endParaRPr>
          </a:p>
        </p:txBody>
      </p:sp>
    </p:spTree>
  </p:cSld>
  <p:clrMapOvr>
    <a:masterClrMapping/>
  </p:clrMapOvr>
  <p:transition>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Text Box 4"/>
          <p:cNvSpPr txBox="1">
            <a:spLocks noChangeArrowheads="1"/>
          </p:cNvSpPr>
          <p:nvPr/>
        </p:nvSpPr>
        <p:spPr bwMode="auto">
          <a:xfrm>
            <a:off x="1600200" y="76200"/>
            <a:ext cx="5943600" cy="707886"/>
          </a:xfrm>
          <a:prstGeom prst="rect">
            <a:avLst/>
          </a:prstGeom>
          <a:gradFill rotWithShape="1">
            <a:gsLst>
              <a:gs pos="0">
                <a:srgbClr val="FFFFFF"/>
              </a:gs>
              <a:gs pos="100000">
                <a:srgbClr val="CCFFCC"/>
              </a:gs>
            </a:gsLst>
            <a:lin ang="0" scaled="1"/>
          </a:gradFill>
          <a:ln w="9525">
            <a:noFill/>
            <a:miter lim="800000"/>
            <a:headEnd/>
            <a:tailEnd/>
          </a:ln>
          <a:effectLst>
            <a:outerShdw dist="107763" dir="2700000" algn="ctr" rotWithShape="0">
              <a:schemeClr val="bg2">
                <a:alpha val="50000"/>
              </a:schemeClr>
            </a:outerShdw>
          </a:effectLst>
        </p:spPr>
        <p:txBody>
          <a:bodyPr wrap="square">
            <a:spAutoFit/>
          </a:bodyPr>
          <a:lstStyle/>
          <a:p>
            <a:pPr algn="ctr" eaLnBrk="0" hangingPunct="0">
              <a:spcBef>
                <a:spcPct val="50000"/>
              </a:spcBef>
              <a:defRPr/>
            </a:pPr>
            <a:r>
              <a:rPr lang="th-TH" sz="4000" b="1" dirty="0">
                <a:solidFill>
                  <a:srgbClr val="0000CC"/>
                </a:solidFill>
                <a:cs typeface="Tahoma" pitchFamily="34" charset="0"/>
              </a:rPr>
              <a:t>กระบวนการจัดการเรียนรู้</a:t>
            </a:r>
          </a:p>
        </p:txBody>
      </p:sp>
      <p:graphicFrame>
        <p:nvGraphicFramePr>
          <p:cNvPr id="1026" name="Object 8"/>
          <p:cNvGraphicFramePr>
            <a:graphicFrameLocks noChangeAspect="1"/>
          </p:cNvGraphicFramePr>
          <p:nvPr/>
        </p:nvGraphicFramePr>
        <p:xfrm>
          <a:off x="685800" y="3810000"/>
          <a:ext cx="1879600" cy="2438400"/>
        </p:xfrm>
        <a:graphic>
          <a:graphicData uri="http://schemas.openxmlformats.org/presentationml/2006/ole">
            <p:oleObj spid="_x0000_s43010" name="Bitmap Image" r:id="rId3" imgW="1280271" imgH="1660952" progId="PBrush">
              <p:embed/>
            </p:oleObj>
          </a:graphicData>
        </a:graphic>
      </p:graphicFrame>
      <p:sp>
        <p:nvSpPr>
          <p:cNvPr id="1029" name="Oval 9"/>
          <p:cNvSpPr>
            <a:spLocks noChangeArrowheads="1"/>
          </p:cNvSpPr>
          <p:nvPr/>
        </p:nvSpPr>
        <p:spPr bwMode="auto">
          <a:xfrm>
            <a:off x="914400" y="2133600"/>
            <a:ext cx="1397000" cy="1041400"/>
          </a:xfrm>
          <a:prstGeom prst="ellipse">
            <a:avLst/>
          </a:prstGeom>
          <a:gradFill rotWithShape="0">
            <a:gsLst>
              <a:gs pos="0">
                <a:srgbClr val="FFFFFF"/>
              </a:gs>
              <a:gs pos="100000">
                <a:srgbClr val="CCFFCC"/>
              </a:gs>
            </a:gsLst>
            <a:path path="shape">
              <a:fillToRect l="50000" t="50000" r="50000" b="50000"/>
            </a:path>
          </a:gradFill>
          <a:ln w="9525">
            <a:noFill/>
            <a:round/>
            <a:headEnd/>
            <a:tailEnd/>
          </a:ln>
        </p:spPr>
        <p:txBody>
          <a:bodyPr wrap="none" anchor="ctr">
            <a:spAutoFit/>
          </a:bodyPr>
          <a:lstStyle/>
          <a:p>
            <a:pPr algn="ctr" eaLnBrk="0" hangingPunct="0">
              <a:spcBef>
                <a:spcPct val="50000"/>
              </a:spcBef>
            </a:pPr>
            <a:r>
              <a:rPr lang="th-TH" sz="4400" b="1" dirty="0"/>
              <a:t>ฝึก</a:t>
            </a:r>
            <a:endParaRPr lang="th-TH" sz="8000" b="1" dirty="0"/>
          </a:p>
        </p:txBody>
      </p:sp>
      <p:sp>
        <p:nvSpPr>
          <p:cNvPr id="1030" name="Text Box 11"/>
          <p:cNvSpPr txBox="1">
            <a:spLocks noChangeArrowheads="1"/>
          </p:cNvSpPr>
          <p:nvPr/>
        </p:nvSpPr>
        <p:spPr bwMode="auto">
          <a:xfrm>
            <a:off x="3124200" y="1676400"/>
            <a:ext cx="5334000" cy="762000"/>
          </a:xfrm>
          <a:prstGeom prst="rect">
            <a:avLst/>
          </a:prstGeom>
          <a:noFill/>
          <a:ln w="9525">
            <a:noFill/>
            <a:miter lim="800000"/>
            <a:headEnd/>
            <a:tailEnd/>
          </a:ln>
        </p:spPr>
        <p:txBody>
          <a:bodyPr>
            <a:spAutoFit/>
          </a:bodyPr>
          <a:lstStyle/>
          <a:p>
            <a:pPr algn="ctr" eaLnBrk="0" hangingPunct="0">
              <a:spcBef>
                <a:spcPct val="50000"/>
              </a:spcBef>
            </a:pPr>
            <a:endParaRPr lang="en-US" sz="4400"/>
          </a:p>
        </p:txBody>
      </p:sp>
      <p:sp>
        <p:nvSpPr>
          <p:cNvPr id="35852" name="Text Box 12"/>
          <p:cNvSpPr txBox="1">
            <a:spLocks noChangeArrowheads="1"/>
          </p:cNvSpPr>
          <p:nvPr/>
        </p:nvSpPr>
        <p:spPr bwMode="auto">
          <a:xfrm>
            <a:off x="3124200" y="2057400"/>
            <a:ext cx="1600200" cy="867866"/>
          </a:xfrm>
          <a:prstGeom prst="rect">
            <a:avLst/>
          </a:prstGeom>
          <a:noFill/>
          <a:ln w="9525">
            <a:noFill/>
            <a:miter lim="800000"/>
            <a:headEnd/>
            <a:tailEnd/>
          </a:ln>
        </p:spPr>
        <p:txBody>
          <a:bodyPr wrap="square">
            <a:spAutoFit/>
          </a:bodyPr>
          <a:lstStyle/>
          <a:p>
            <a:pPr eaLnBrk="0" hangingPunct="0">
              <a:spcBef>
                <a:spcPct val="50000"/>
              </a:spcBef>
            </a:pPr>
            <a:r>
              <a:rPr lang="th-TH" b="1" dirty="0" smtClean="0"/>
              <a:t>ทักษะ</a:t>
            </a:r>
            <a:endParaRPr lang="th-TH" b="1" dirty="0"/>
          </a:p>
        </p:txBody>
      </p:sp>
      <p:sp>
        <p:nvSpPr>
          <p:cNvPr id="35853" name="Text Box 13"/>
          <p:cNvSpPr txBox="1">
            <a:spLocks noChangeArrowheads="1"/>
          </p:cNvSpPr>
          <p:nvPr/>
        </p:nvSpPr>
        <p:spPr bwMode="auto">
          <a:xfrm>
            <a:off x="3124200" y="3429000"/>
            <a:ext cx="5105400" cy="867866"/>
          </a:xfrm>
          <a:prstGeom prst="rect">
            <a:avLst/>
          </a:prstGeom>
          <a:noFill/>
          <a:ln w="9525">
            <a:noFill/>
            <a:miter lim="800000"/>
            <a:headEnd/>
            <a:tailEnd/>
          </a:ln>
        </p:spPr>
        <p:txBody>
          <a:bodyPr>
            <a:spAutoFit/>
          </a:bodyPr>
          <a:lstStyle/>
          <a:p>
            <a:pPr eaLnBrk="0" hangingPunct="0">
              <a:spcBef>
                <a:spcPct val="50000"/>
              </a:spcBef>
            </a:pPr>
            <a:r>
              <a:rPr lang="th-TH" b="1" dirty="0"/>
              <a:t>การจัดการ</a:t>
            </a:r>
          </a:p>
        </p:txBody>
      </p:sp>
      <p:sp>
        <p:nvSpPr>
          <p:cNvPr id="35854" name="Text Box 14"/>
          <p:cNvSpPr txBox="1">
            <a:spLocks noChangeArrowheads="1"/>
          </p:cNvSpPr>
          <p:nvPr/>
        </p:nvSpPr>
        <p:spPr bwMode="auto">
          <a:xfrm>
            <a:off x="3124200" y="4191000"/>
            <a:ext cx="5181600" cy="867866"/>
          </a:xfrm>
          <a:prstGeom prst="rect">
            <a:avLst/>
          </a:prstGeom>
          <a:noFill/>
          <a:ln w="9525">
            <a:noFill/>
            <a:miter lim="800000"/>
            <a:headEnd/>
            <a:tailEnd/>
          </a:ln>
        </p:spPr>
        <p:txBody>
          <a:bodyPr>
            <a:spAutoFit/>
          </a:bodyPr>
          <a:lstStyle/>
          <a:p>
            <a:pPr eaLnBrk="0" hangingPunct="0">
              <a:spcBef>
                <a:spcPct val="50000"/>
              </a:spcBef>
            </a:pPr>
            <a:r>
              <a:rPr lang="th-TH" b="1" dirty="0"/>
              <a:t>การเผชิญสถานการณ์</a:t>
            </a:r>
          </a:p>
        </p:txBody>
      </p:sp>
      <p:sp>
        <p:nvSpPr>
          <p:cNvPr id="35855" name="Text Box 15"/>
          <p:cNvSpPr txBox="1">
            <a:spLocks noChangeArrowheads="1"/>
          </p:cNvSpPr>
          <p:nvPr/>
        </p:nvSpPr>
        <p:spPr bwMode="auto">
          <a:xfrm>
            <a:off x="3124200" y="5029200"/>
            <a:ext cx="5715000" cy="1643399"/>
          </a:xfrm>
          <a:prstGeom prst="rect">
            <a:avLst/>
          </a:prstGeom>
          <a:noFill/>
          <a:ln w="9525">
            <a:noFill/>
            <a:miter lim="800000"/>
            <a:headEnd/>
            <a:tailEnd/>
          </a:ln>
        </p:spPr>
        <p:txBody>
          <a:bodyPr>
            <a:spAutoFit/>
          </a:bodyPr>
          <a:lstStyle/>
          <a:p>
            <a:pPr eaLnBrk="0" hangingPunct="0">
              <a:spcBef>
                <a:spcPct val="50000"/>
              </a:spcBef>
            </a:pPr>
            <a:r>
              <a:rPr lang="th-TH" b="1" dirty="0"/>
              <a:t>การประยุกต์ความรู้มาใช้ป้องกันและแก้ไขปัญหา</a:t>
            </a:r>
          </a:p>
        </p:txBody>
      </p:sp>
      <p:sp>
        <p:nvSpPr>
          <p:cNvPr id="35857" name="AutoShape 17"/>
          <p:cNvSpPr>
            <a:spLocks noChangeArrowheads="1"/>
          </p:cNvSpPr>
          <p:nvPr/>
        </p:nvSpPr>
        <p:spPr bwMode="auto">
          <a:xfrm>
            <a:off x="2590800" y="2209800"/>
            <a:ext cx="533400" cy="533400"/>
          </a:xfrm>
          <a:prstGeom prst="star5">
            <a:avLst/>
          </a:prstGeom>
          <a:gradFill rotWithShape="0">
            <a:gsLst>
              <a:gs pos="0">
                <a:srgbClr val="00CC00"/>
              </a:gs>
              <a:gs pos="100000">
                <a:srgbClr val="FFFFFF"/>
              </a:gs>
            </a:gsLst>
            <a:path path="shape">
              <a:fillToRect l="50000" t="50000" r="50000" b="50000"/>
            </a:path>
          </a:gradFill>
          <a:ln w="9525">
            <a:noFill/>
            <a:miter lim="800000"/>
            <a:headEnd/>
            <a:tailEnd/>
          </a:ln>
          <a:effectLst/>
        </p:spPr>
        <p:txBody>
          <a:bodyPr anchor="ctr">
            <a:spAutoFit/>
          </a:bodyPr>
          <a:lstStyle/>
          <a:p>
            <a:pPr algn="ctr" eaLnBrk="0" hangingPunct="0">
              <a:spcBef>
                <a:spcPct val="50000"/>
              </a:spcBef>
              <a:defRPr/>
            </a:pPr>
            <a:endParaRPr lang="th-TH">
              <a:cs typeface="+mn-cs"/>
            </a:endParaRPr>
          </a:p>
        </p:txBody>
      </p:sp>
      <p:sp>
        <p:nvSpPr>
          <p:cNvPr id="35858" name="AutoShape 18"/>
          <p:cNvSpPr>
            <a:spLocks noChangeArrowheads="1"/>
          </p:cNvSpPr>
          <p:nvPr/>
        </p:nvSpPr>
        <p:spPr bwMode="auto">
          <a:xfrm>
            <a:off x="2590800" y="5148599"/>
            <a:ext cx="533400" cy="533400"/>
          </a:xfrm>
          <a:prstGeom prst="star5">
            <a:avLst/>
          </a:prstGeom>
          <a:gradFill rotWithShape="0">
            <a:gsLst>
              <a:gs pos="0">
                <a:srgbClr val="00CC00"/>
              </a:gs>
              <a:gs pos="100000">
                <a:srgbClr val="FFFFFF"/>
              </a:gs>
            </a:gsLst>
            <a:path path="shape">
              <a:fillToRect l="50000" t="50000" r="50000" b="50000"/>
            </a:path>
          </a:gradFill>
          <a:ln w="9525">
            <a:noFill/>
            <a:miter lim="800000"/>
            <a:headEnd/>
            <a:tailEnd/>
          </a:ln>
          <a:effectLst/>
        </p:spPr>
        <p:txBody>
          <a:bodyPr anchor="ctr">
            <a:spAutoFit/>
          </a:bodyPr>
          <a:lstStyle/>
          <a:p>
            <a:pPr algn="ctr" eaLnBrk="0" hangingPunct="0">
              <a:spcBef>
                <a:spcPct val="50000"/>
              </a:spcBef>
              <a:defRPr/>
            </a:pPr>
            <a:endParaRPr lang="th-TH">
              <a:cs typeface="+mn-cs"/>
            </a:endParaRPr>
          </a:p>
        </p:txBody>
      </p:sp>
      <p:sp>
        <p:nvSpPr>
          <p:cNvPr id="35859" name="AutoShape 19"/>
          <p:cNvSpPr>
            <a:spLocks noChangeArrowheads="1"/>
          </p:cNvSpPr>
          <p:nvPr/>
        </p:nvSpPr>
        <p:spPr bwMode="auto">
          <a:xfrm>
            <a:off x="2590800" y="4343400"/>
            <a:ext cx="533400" cy="533400"/>
          </a:xfrm>
          <a:prstGeom prst="star5">
            <a:avLst/>
          </a:prstGeom>
          <a:gradFill rotWithShape="0">
            <a:gsLst>
              <a:gs pos="0">
                <a:srgbClr val="00CC00"/>
              </a:gs>
              <a:gs pos="100000">
                <a:srgbClr val="FFFFFF"/>
              </a:gs>
            </a:gsLst>
            <a:path path="shape">
              <a:fillToRect l="50000" t="50000" r="50000" b="50000"/>
            </a:path>
          </a:gradFill>
          <a:ln w="9525">
            <a:noFill/>
            <a:miter lim="800000"/>
            <a:headEnd/>
            <a:tailEnd/>
          </a:ln>
          <a:effectLst/>
        </p:spPr>
        <p:txBody>
          <a:bodyPr anchor="ctr">
            <a:spAutoFit/>
          </a:bodyPr>
          <a:lstStyle/>
          <a:p>
            <a:pPr algn="ctr" eaLnBrk="0" hangingPunct="0">
              <a:spcBef>
                <a:spcPct val="50000"/>
              </a:spcBef>
              <a:defRPr/>
            </a:pPr>
            <a:endParaRPr lang="th-TH">
              <a:cs typeface="+mn-cs"/>
            </a:endParaRPr>
          </a:p>
        </p:txBody>
      </p:sp>
      <p:sp>
        <p:nvSpPr>
          <p:cNvPr id="35860" name="AutoShape 20"/>
          <p:cNvSpPr>
            <a:spLocks noChangeArrowheads="1"/>
          </p:cNvSpPr>
          <p:nvPr/>
        </p:nvSpPr>
        <p:spPr bwMode="auto">
          <a:xfrm>
            <a:off x="2590800" y="3581400"/>
            <a:ext cx="533400" cy="533400"/>
          </a:xfrm>
          <a:prstGeom prst="star5">
            <a:avLst/>
          </a:prstGeom>
          <a:gradFill rotWithShape="0">
            <a:gsLst>
              <a:gs pos="0">
                <a:srgbClr val="00CC00"/>
              </a:gs>
              <a:gs pos="100000">
                <a:srgbClr val="FFFFFF"/>
              </a:gs>
            </a:gsLst>
            <a:path path="shape">
              <a:fillToRect l="50000" t="50000" r="50000" b="50000"/>
            </a:path>
          </a:gradFill>
          <a:ln w="9525">
            <a:noFill/>
            <a:miter lim="800000"/>
            <a:headEnd/>
            <a:tailEnd/>
          </a:ln>
          <a:effectLst/>
        </p:spPr>
        <p:txBody>
          <a:bodyPr anchor="ctr">
            <a:spAutoFit/>
          </a:bodyPr>
          <a:lstStyle/>
          <a:p>
            <a:pPr algn="ctr" eaLnBrk="0" hangingPunct="0">
              <a:spcBef>
                <a:spcPct val="50000"/>
              </a:spcBef>
              <a:defRPr/>
            </a:pPr>
            <a:endParaRPr lang="th-TH">
              <a:cs typeface="+mn-cs"/>
            </a:endParaRPr>
          </a:p>
        </p:txBody>
      </p:sp>
      <p:sp>
        <p:nvSpPr>
          <p:cNvPr id="16" name="TextBox 15"/>
          <p:cNvSpPr txBox="1"/>
          <p:nvPr/>
        </p:nvSpPr>
        <p:spPr>
          <a:xfrm>
            <a:off x="1066800" y="914400"/>
            <a:ext cx="7162800" cy="695511"/>
          </a:xfrm>
          <a:prstGeom prst="rect">
            <a:avLst/>
          </a:prstGeom>
          <a:noFill/>
        </p:spPr>
        <p:txBody>
          <a:bodyPr wrap="square" rtlCol="0">
            <a:spAutoFit/>
          </a:bodyPr>
          <a:lstStyle/>
          <a:p>
            <a:r>
              <a:rPr lang="th-TH" sz="2800" b="1" dirty="0" smtClean="0"/>
              <a:t>พระราชบัญญัติการศึกษาแห่งชาติ  พ.ศ. ๒๕๔๒</a:t>
            </a:r>
            <a:endParaRPr lang="th-TH" sz="2800" dirty="0" smtClean="0">
              <a:latin typeface="Angsana New" pitchFamily="18" charset="-34"/>
            </a:endParaRPr>
          </a:p>
        </p:txBody>
      </p:sp>
      <p:sp>
        <p:nvSpPr>
          <p:cNvPr id="17" name="TextBox 16"/>
          <p:cNvSpPr txBox="1"/>
          <p:nvPr/>
        </p:nvSpPr>
        <p:spPr>
          <a:xfrm>
            <a:off x="2667000" y="1447800"/>
            <a:ext cx="3733800" cy="695511"/>
          </a:xfrm>
          <a:prstGeom prst="rect">
            <a:avLst/>
          </a:prstGeom>
          <a:noFill/>
        </p:spPr>
        <p:txBody>
          <a:bodyPr wrap="square" rtlCol="0">
            <a:spAutoFit/>
          </a:bodyPr>
          <a:lstStyle/>
          <a:p>
            <a:r>
              <a:rPr lang="th-TH" sz="2800" b="1" dirty="0" smtClean="0"/>
              <a:t>หมวด ๔  มาตรา ๒๔ (๒)</a:t>
            </a:r>
            <a:endParaRPr lang="th-TH" sz="2800" dirty="0" smtClean="0">
              <a:latin typeface="Angsana New" pitchFamily="18" charset="-34"/>
            </a:endParaRPr>
          </a:p>
        </p:txBody>
      </p:sp>
      <p:sp>
        <p:nvSpPr>
          <p:cNvPr id="18" name="Text Box 12"/>
          <p:cNvSpPr txBox="1">
            <a:spLocks noChangeArrowheads="1"/>
          </p:cNvSpPr>
          <p:nvPr/>
        </p:nvSpPr>
        <p:spPr bwMode="auto">
          <a:xfrm>
            <a:off x="3124200" y="2743200"/>
            <a:ext cx="3657600" cy="867866"/>
          </a:xfrm>
          <a:prstGeom prst="rect">
            <a:avLst/>
          </a:prstGeom>
          <a:noFill/>
          <a:ln w="9525">
            <a:noFill/>
            <a:miter lim="800000"/>
            <a:headEnd/>
            <a:tailEnd/>
          </a:ln>
        </p:spPr>
        <p:txBody>
          <a:bodyPr wrap="square">
            <a:spAutoFit/>
          </a:bodyPr>
          <a:lstStyle/>
          <a:p>
            <a:pPr eaLnBrk="0" hangingPunct="0">
              <a:spcBef>
                <a:spcPct val="50000"/>
              </a:spcBef>
            </a:pPr>
            <a:r>
              <a:rPr lang="th-TH" b="1" dirty="0" smtClean="0"/>
              <a:t>กระบวนการคิด</a:t>
            </a:r>
            <a:endParaRPr lang="th-TH" b="1" dirty="0"/>
          </a:p>
        </p:txBody>
      </p:sp>
      <p:sp>
        <p:nvSpPr>
          <p:cNvPr id="19" name="AutoShape 20"/>
          <p:cNvSpPr>
            <a:spLocks noChangeArrowheads="1"/>
          </p:cNvSpPr>
          <p:nvPr/>
        </p:nvSpPr>
        <p:spPr bwMode="auto">
          <a:xfrm>
            <a:off x="2590800" y="2925266"/>
            <a:ext cx="533400" cy="533400"/>
          </a:xfrm>
          <a:prstGeom prst="star5">
            <a:avLst/>
          </a:prstGeom>
          <a:gradFill rotWithShape="0">
            <a:gsLst>
              <a:gs pos="0">
                <a:srgbClr val="00CC00"/>
              </a:gs>
              <a:gs pos="100000">
                <a:srgbClr val="FFFFFF"/>
              </a:gs>
            </a:gsLst>
            <a:path path="shape">
              <a:fillToRect l="50000" t="50000" r="50000" b="50000"/>
            </a:path>
          </a:gradFill>
          <a:ln w="9525">
            <a:noFill/>
            <a:miter lim="800000"/>
            <a:headEnd/>
            <a:tailEnd/>
          </a:ln>
          <a:effectLst/>
        </p:spPr>
        <p:txBody>
          <a:bodyPr anchor="ctr">
            <a:spAutoFit/>
          </a:bodyPr>
          <a:lstStyle/>
          <a:p>
            <a:pPr algn="ctr" eaLnBrk="0" hangingPunct="0">
              <a:spcBef>
                <a:spcPct val="50000"/>
              </a:spcBef>
              <a:defRPr/>
            </a:pPr>
            <a:endParaRPr lang="th-TH">
              <a:cs typeface="+mn-cs"/>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5852"/>
                                        </p:tgtEl>
                                        <p:attrNameLst>
                                          <p:attrName>style.visibility</p:attrName>
                                        </p:attrNameLst>
                                      </p:cBhvr>
                                      <p:to>
                                        <p:strVal val="visible"/>
                                      </p:to>
                                    </p:set>
                                    <p:anim calcmode="lin" valueType="num">
                                      <p:cBhvr additive="base">
                                        <p:cTn id="7" dur="500" fill="hold"/>
                                        <p:tgtEl>
                                          <p:spTgt spid="35852"/>
                                        </p:tgtEl>
                                        <p:attrNameLst>
                                          <p:attrName>ppt_x</p:attrName>
                                        </p:attrNameLst>
                                      </p:cBhvr>
                                      <p:tavLst>
                                        <p:tav tm="0">
                                          <p:val>
                                            <p:strVal val="1+#ppt_w/2"/>
                                          </p:val>
                                        </p:tav>
                                        <p:tav tm="100000">
                                          <p:val>
                                            <p:strVal val="#ppt_x"/>
                                          </p:val>
                                        </p:tav>
                                      </p:tavLst>
                                    </p:anim>
                                    <p:anim calcmode="lin" valueType="num">
                                      <p:cBhvr additive="base">
                                        <p:cTn id="8" dur="500" fill="hold"/>
                                        <p:tgtEl>
                                          <p:spTgt spid="3585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5853"/>
                                        </p:tgtEl>
                                        <p:attrNameLst>
                                          <p:attrName>style.visibility</p:attrName>
                                        </p:attrNameLst>
                                      </p:cBhvr>
                                      <p:to>
                                        <p:strVal val="visible"/>
                                      </p:to>
                                    </p:set>
                                    <p:anim calcmode="lin" valueType="num">
                                      <p:cBhvr additive="base">
                                        <p:cTn id="19" dur="500" fill="hold"/>
                                        <p:tgtEl>
                                          <p:spTgt spid="35853"/>
                                        </p:tgtEl>
                                        <p:attrNameLst>
                                          <p:attrName>ppt_x</p:attrName>
                                        </p:attrNameLst>
                                      </p:cBhvr>
                                      <p:tavLst>
                                        <p:tav tm="0">
                                          <p:val>
                                            <p:strVal val="1+#ppt_w/2"/>
                                          </p:val>
                                        </p:tav>
                                        <p:tav tm="100000">
                                          <p:val>
                                            <p:strVal val="#ppt_x"/>
                                          </p:val>
                                        </p:tav>
                                      </p:tavLst>
                                    </p:anim>
                                    <p:anim calcmode="lin" valueType="num">
                                      <p:cBhvr additive="base">
                                        <p:cTn id="20" dur="500" fill="hold"/>
                                        <p:tgtEl>
                                          <p:spTgt spid="3585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5854"/>
                                        </p:tgtEl>
                                        <p:attrNameLst>
                                          <p:attrName>style.visibility</p:attrName>
                                        </p:attrNameLst>
                                      </p:cBhvr>
                                      <p:to>
                                        <p:strVal val="visible"/>
                                      </p:to>
                                    </p:set>
                                    <p:anim calcmode="lin" valueType="num">
                                      <p:cBhvr additive="base">
                                        <p:cTn id="25" dur="500" fill="hold"/>
                                        <p:tgtEl>
                                          <p:spTgt spid="35854"/>
                                        </p:tgtEl>
                                        <p:attrNameLst>
                                          <p:attrName>ppt_x</p:attrName>
                                        </p:attrNameLst>
                                      </p:cBhvr>
                                      <p:tavLst>
                                        <p:tav tm="0">
                                          <p:val>
                                            <p:strVal val="1+#ppt_w/2"/>
                                          </p:val>
                                        </p:tav>
                                        <p:tav tm="100000">
                                          <p:val>
                                            <p:strVal val="#ppt_x"/>
                                          </p:val>
                                        </p:tav>
                                      </p:tavLst>
                                    </p:anim>
                                    <p:anim calcmode="lin" valueType="num">
                                      <p:cBhvr additive="base">
                                        <p:cTn id="26" dur="500" fill="hold"/>
                                        <p:tgtEl>
                                          <p:spTgt spid="3585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5855"/>
                                        </p:tgtEl>
                                        <p:attrNameLst>
                                          <p:attrName>style.visibility</p:attrName>
                                        </p:attrNameLst>
                                      </p:cBhvr>
                                      <p:to>
                                        <p:strVal val="visible"/>
                                      </p:to>
                                    </p:set>
                                    <p:anim calcmode="lin" valueType="num">
                                      <p:cBhvr additive="base">
                                        <p:cTn id="31" dur="500" fill="hold"/>
                                        <p:tgtEl>
                                          <p:spTgt spid="35855"/>
                                        </p:tgtEl>
                                        <p:attrNameLst>
                                          <p:attrName>ppt_x</p:attrName>
                                        </p:attrNameLst>
                                      </p:cBhvr>
                                      <p:tavLst>
                                        <p:tav tm="0">
                                          <p:val>
                                            <p:strVal val="1+#ppt_w/2"/>
                                          </p:val>
                                        </p:tav>
                                        <p:tav tm="100000">
                                          <p:val>
                                            <p:strVal val="#ppt_x"/>
                                          </p:val>
                                        </p:tav>
                                      </p:tavLst>
                                    </p:anim>
                                    <p:anim calcmode="lin" valueType="num">
                                      <p:cBhvr additive="base">
                                        <p:cTn id="32" dur="500" fill="hold"/>
                                        <p:tgtEl>
                                          <p:spTgt spid="358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2" grpId="0" autoUpdateAnimBg="0"/>
      <p:bldP spid="35853" grpId="0" autoUpdateAnimBg="0"/>
      <p:bldP spid="35854" grpId="0" autoUpdateAnimBg="0"/>
      <p:bldP spid="35855" grpId="0" autoUpdateAnimBg="0"/>
      <p:bldP spid="18"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5"/>
          <p:cNvSpPr>
            <a:spLocks noChangeArrowheads="1"/>
          </p:cNvSpPr>
          <p:nvPr/>
        </p:nvSpPr>
        <p:spPr bwMode="auto">
          <a:xfrm>
            <a:off x="228600" y="2057400"/>
            <a:ext cx="8534400" cy="4191000"/>
          </a:xfrm>
          <a:prstGeom prst="rect">
            <a:avLst/>
          </a:prstGeom>
          <a:noFill/>
          <a:ln w="28575">
            <a:solidFill>
              <a:schemeClr val="hlink"/>
            </a:solidFill>
            <a:miter lim="800000"/>
            <a:headEnd/>
            <a:tailEnd/>
          </a:ln>
        </p:spPr>
        <p:txBody>
          <a:bodyPr/>
          <a:lstStyle/>
          <a:p>
            <a:pPr eaLnBrk="0" hangingPunct="0">
              <a:spcBef>
                <a:spcPct val="20000"/>
              </a:spcBef>
            </a:pPr>
            <a:r>
              <a:rPr lang="th-TH" dirty="0" smtClean="0"/>
              <a:t>ส่งเสริม</a:t>
            </a:r>
            <a:r>
              <a:rPr lang="th-TH" dirty="0"/>
              <a:t>สนับสนุนให้ผู้สอนสามารถจัดบรรยากาศ สภาพแวดล้อม สื่อการเรียน และอำนวยความ</a:t>
            </a:r>
            <a:r>
              <a:rPr lang="th-TH" dirty="0" smtClean="0"/>
              <a:t>สะดวกเพื่อให้</a:t>
            </a:r>
            <a:r>
              <a:rPr lang="th-TH" dirty="0"/>
              <a:t>ผู้เรียนเกิดการเรียนรู้และมีความรอบรู้ รวมทั้ง</a:t>
            </a:r>
            <a:r>
              <a:rPr lang="th-TH" dirty="0" smtClean="0"/>
              <a:t>ใช้ </a:t>
            </a:r>
            <a:r>
              <a:rPr lang="th-TH" sz="4000" b="1" dirty="0" smtClean="0">
                <a:solidFill>
                  <a:srgbClr val="C00000"/>
                </a:solidFill>
                <a:effectLst>
                  <a:outerShdw blurRad="38100" dist="38100" dir="2700000" algn="tl">
                    <a:srgbClr val="000000">
                      <a:alpha val="43137"/>
                    </a:srgbClr>
                  </a:outerShdw>
                </a:effectLst>
              </a:rPr>
              <a:t>การวิจัย </a:t>
            </a:r>
            <a:r>
              <a:rPr lang="th-TH" dirty="0" smtClean="0"/>
              <a:t>เป็น</a:t>
            </a:r>
            <a:r>
              <a:rPr lang="th-TH" dirty="0"/>
              <a:t>ส่วนหนึ่งขอ</a:t>
            </a:r>
            <a:r>
              <a:rPr lang="th-TH" dirty="0" smtClean="0"/>
              <a:t>งกระบวนการ</a:t>
            </a:r>
            <a:r>
              <a:rPr lang="th-TH" dirty="0"/>
              <a:t>เรียนรู้ </a:t>
            </a:r>
            <a:r>
              <a:rPr lang="th-TH" b="1" dirty="0"/>
              <a:t>...</a:t>
            </a:r>
          </a:p>
        </p:txBody>
      </p:sp>
      <p:sp>
        <p:nvSpPr>
          <p:cNvPr id="6" name="Text Box 4"/>
          <p:cNvSpPr txBox="1">
            <a:spLocks noChangeArrowheads="1"/>
          </p:cNvSpPr>
          <p:nvPr/>
        </p:nvSpPr>
        <p:spPr bwMode="auto">
          <a:xfrm>
            <a:off x="1600200" y="76200"/>
            <a:ext cx="5943600" cy="707886"/>
          </a:xfrm>
          <a:prstGeom prst="rect">
            <a:avLst/>
          </a:prstGeom>
          <a:gradFill rotWithShape="1">
            <a:gsLst>
              <a:gs pos="0">
                <a:srgbClr val="FFFFFF"/>
              </a:gs>
              <a:gs pos="100000">
                <a:srgbClr val="CCFFCC"/>
              </a:gs>
            </a:gsLst>
            <a:lin ang="0" scaled="1"/>
          </a:gradFill>
          <a:ln w="9525">
            <a:noFill/>
            <a:miter lim="800000"/>
            <a:headEnd/>
            <a:tailEnd/>
          </a:ln>
          <a:effectLst>
            <a:outerShdw dist="107763" dir="2700000" algn="ctr" rotWithShape="0">
              <a:schemeClr val="bg2">
                <a:alpha val="50000"/>
              </a:schemeClr>
            </a:outerShdw>
          </a:effectLst>
        </p:spPr>
        <p:txBody>
          <a:bodyPr wrap="square">
            <a:spAutoFit/>
          </a:bodyPr>
          <a:lstStyle/>
          <a:p>
            <a:pPr algn="ctr" eaLnBrk="0" hangingPunct="0">
              <a:spcBef>
                <a:spcPct val="50000"/>
              </a:spcBef>
              <a:defRPr/>
            </a:pPr>
            <a:r>
              <a:rPr lang="th-TH" sz="4000" b="1" dirty="0">
                <a:solidFill>
                  <a:srgbClr val="0000CC"/>
                </a:solidFill>
                <a:cs typeface="Tahoma" pitchFamily="34" charset="0"/>
              </a:rPr>
              <a:t>กระบวนการจัดการเรียนรู้</a:t>
            </a:r>
          </a:p>
        </p:txBody>
      </p:sp>
      <p:sp>
        <p:nvSpPr>
          <p:cNvPr id="7" name="TextBox 6"/>
          <p:cNvSpPr txBox="1"/>
          <p:nvPr/>
        </p:nvSpPr>
        <p:spPr>
          <a:xfrm>
            <a:off x="1066800" y="914400"/>
            <a:ext cx="7162800" cy="695511"/>
          </a:xfrm>
          <a:prstGeom prst="rect">
            <a:avLst/>
          </a:prstGeom>
          <a:noFill/>
        </p:spPr>
        <p:txBody>
          <a:bodyPr wrap="square" rtlCol="0">
            <a:spAutoFit/>
          </a:bodyPr>
          <a:lstStyle/>
          <a:p>
            <a:r>
              <a:rPr lang="th-TH" sz="2800" b="1" dirty="0" smtClean="0"/>
              <a:t>พระราชบัญญัติการศึกษาแห่งชาติ  พ.ศ. ๒๕๔๒</a:t>
            </a:r>
            <a:endParaRPr lang="th-TH" sz="2800" dirty="0" smtClean="0">
              <a:latin typeface="Angsana New" pitchFamily="18" charset="-34"/>
            </a:endParaRPr>
          </a:p>
        </p:txBody>
      </p:sp>
      <p:sp>
        <p:nvSpPr>
          <p:cNvPr id="8" name="TextBox 7"/>
          <p:cNvSpPr txBox="1"/>
          <p:nvPr/>
        </p:nvSpPr>
        <p:spPr>
          <a:xfrm>
            <a:off x="2667000" y="1447800"/>
            <a:ext cx="3733800" cy="695511"/>
          </a:xfrm>
          <a:prstGeom prst="rect">
            <a:avLst/>
          </a:prstGeom>
          <a:noFill/>
        </p:spPr>
        <p:txBody>
          <a:bodyPr wrap="square" rtlCol="0">
            <a:spAutoFit/>
          </a:bodyPr>
          <a:lstStyle/>
          <a:p>
            <a:r>
              <a:rPr lang="th-TH" sz="2800" b="1" dirty="0" smtClean="0"/>
              <a:t>หมวด ๔  มาตรา ๒๔ (๕)</a:t>
            </a:r>
            <a:endParaRPr lang="th-TH" sz="2800" dirty="0" smtClean="0">
              <a:latin typeface="Angsana New" pitchFamily="18" charset="-34"/>
            </a:endParaRPr>
          </a:p>
        </p:txBody>
      </p:sp>
    </p:spTree>
  </p:cSld>
  <p:clrMapOvr>
    <a:masterClrMapping/>
  </p:clrMapOvr>
  <p:transition>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8229600" cy="1143000"/>
          </a:xfrm>
        </p:spPr>
        <p:txBody>
          <a:bodyPr rtlCol="0">
            <a:normAutofit fontScale="90000"/>
          </a:bodyPr>
          <a:lstStyle/>
          <a:p>
            <a:pPr eaLnBrk="1" fontAlgn="auto" hangingPunct="1">
              <a:spcAft>
                <a:spcPts val="0"/>
              </a:spcAft>
              <a:defRPr/>
            </a:pPr>
            <a:r>
              <a:rPr lang="th-TH" b="1" dirty="0" smtClean="0">
                <a:solidFill>
                  <a:srgbClr val="C00000"/>
                </a:solidFill>
                <a:cs typeface="JasmineUPC" pitchFamily="18" charset="-34"/>
              </a:rPr>
              <a:t>วิเคราะห์แนวทางการเรียนการสอนโดยใช้การวิจัย</a:t>
            </a:r>
            <a:endParaRPr lang="en-US" b="1" dirty="0" smtClean="0">
              <a:solidFill>
                <a:srgbClr val="C00000"/>
              </a:solidFill>
              <a:cs typeface="JasmineUPC" pitchFamily="18" charset="-34"/>
            </a:endParaRPr>
          </a:p>
        </p:txBody>
      </p:sp>
      <p:sp>
        <p:nvSpPr>
          <p:cNvPr id="4" name="Title 1"/>
          <p:cNvSpPr txBox="1">
            <a:spLocks/>
          </p:cNvSpPr>
          <p:nvPr/>
        </p:nvSpPr>
        <p:spPr>
          <a:xfrm>
            <a:off x="4787900" y="1828800"/>
            <a:ext cx="3168650" cy="792162"/>
          </a:xfrm>
          <a:prstGeom prst="rect">
            <a:avLst/>
          </a:prstGeom>
          <a:solidFill>
            <a:schemeClr val="bg1"/>
          </a:solid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b="1" dirty="0">
                <a:solidFill>
                  <a:srgbClr val="0066CC"/>
                </a:solidFill>
                <a:latin typeface="+mj-lt"/>
                <a:ea typeface="+mj-ea"/>
                <a:cs typeface="JasmineUPC" pitchFamily="18" charset="-34"/>
              </a:rPr>
              <a:t>ผู้ใช้</a:t>
            </a:r>
            <a:endParaRPr lang="en-US" sz="4400" b="1" dirty="0">
              <a:solidFill>
                <a:srgbClr val="0066CC"/>
              </a:solidFill>
              <a:latin typeface="+mj-lt"/>
              <a:ea typeface="+mj-ea"/>
              <a:cs typeface="JasmineUPC" pitchFamily="18" charset="-34"/>
            </a:endParaRPr>
          </a:p>
        </p:txBody>
      </p:sp>
      <p:sp>
        <p:nvSpPr>
          <p:cNvPr id="5" name="Title 1"/>
          <p:cNvSpPr txBox="1">
            <a:spLocks/>
          </p:cNvSpPr>
          <p:nvPr/>
        </p:nvSpPr>
        <p:spPr>
          <a:xfrm>
            <a:off x="1116013" y="3413125"/>
            <a:ext cx="1295400" cy="1728787"/>
          </a:xfrm>
          <a:prstGeom prst="rect">
            <a:avLst/>
          </a:prstGeom>
          <a:no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b="1" dirty="0">
                <a:solidFill>
                  <a:srgbClr val="0066CC"/>
                </a:solidFill>
                <a:latin typeface="+mj-lt"/>
                <a:ea typeface="+mj-ea"/>
                <a:cs typeface="JasmineUPC" pitchFamily="18" charset="-34"/>
              </a:rPr>
              <a:t>การใช้</a:t>
            </a:r>
            <a:endParaRPr lang="en-US" sz="4400" b="1" dirty="0">
              <a:solidFill>
                <a:srgbClr val="0066CC"/>
              </a:solidFill>
              <a:latin typeface="+mj-lt"/>
              <a:ea typeface="+mj-ea"/>
              <a:cs typeface="JasmineUPC" pitchFamily="18" charset="-34"/>
            </a:endParaRPr>
          </a:p>
        </p:txBody>
      </p:sp>
      <p:sp>
        <p:nvSpPr>
          <p:cNvPr id="6" name="Title 1"/>
          <p:cNvSpPr txBox="1">
            <a:spLocks/>
          </p:cNvSpPr>
          <p:nvPr/>
        </p:nvSpPr>
        <p:spPr>
          <a:xfrm>
            <a:off x="4787900" y="2620962"/>
            <a:ext cx="1584325" cy="792163"/>
          </a:xfrm>
          <a:prstGeom prst="rect">
            <a:avLst/>
          </a:prstGeom>
          <a:solidFill>
            <a:srgbClr val="FFFF00"/>
          </a:solid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b="1" dirty="0">
                <a:latin typeface="+mj-lt"/>
                <a:ea typeface="+mj-ea"/>
                <a:cs typeface="JasmineUPC" pitchFamily="18" charset="-34"/>
              </a:rPr>
              <a:t>ครู</a:t>
            </a:r>
            <a:endParaRPr lang="en-US" sz="4400" b="1" dirty="0">
              <a:latin typeface="+mj-lt"/>
              <a:ea typeface="+mj-ea"/>
              <a:cs typeface="JasmineUPC" pitchFamily="18" charset="-34"/>
            </a:endParaRPr>
          </a:p>
        </p:txBody>
      </p:sp>
      <p:sp>
        <p:nvSpPr>
          <p:cNvPr id="7" name="Title 1"/>
          <p:cNvSpPr txBox="1">
            <a:spLocks/>
          </p:cNvSpPr>
          <p:nvPr/>
        </p:nvSpPr>
        <p:spPr>
          <a:xfrm>
            <a:off x="6372225" y="2620962"/>
            <a:ext cx="1584325" cy="792163"/>
          </a:xfrm>
          <a:prstGeom prst="rect">
            <a:avLst/>
          </a:prstGeom>
          <a:solidFill>
            <a:srgbClr val="FFFF00"/>
          </a:solid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b="1" dirty="0">
                <a:latin typeface="+mj-lt"/>
                <a:ea typeface="+mj-ea"/>
                <a:cs typeface="JasmineUPC" pitchFamily="18" charset="-34"/>
              </a:rPr>
              <a:t>นักเรียน</a:t>
            </a:r>
            <a:endParaRPr lang="en-US" sz="4400" b="1" dirty="0">
              <a:latin typeface="+mj-lt"/>
              <a:ea typeface="+mj-ea"/>
              <a:cs typeface="JasmineUPC" pitchFamily="18" charset="-34"/>
            </a:endParaRPr>
          </a:p>
        </p:txBody>
      </p:sp>
      <p:sp>
        <p:nvSpPr>
          <p:cNvPr id="9" name="Title 1"/>
          <p:cNvSpPr txBox="1">
            <a:spLocks/>
          </p:cNvSpPr>
          <p:nvPr/>
        </p:nvSpPr>
        <p:spPr>
          <a:xfrm>
            <a:off x="2411413" y="3413125"/>
            <a:ext cx="2376487" cy="865187"/>
          </a:xfrm>
          <a:prstGeom prst="rect">
            <a:avLst/>
          </a:prstGeom>
          <a:solidFill>
            <a:srgbClr val="C2F0F6"/>
          </a:solidFill>
          <a:ln>
            <a:solidFill>
              <a:schemeClr val="tx1"/>
            </a:solidFill>
          </a:ln>
        </p:spPr>
        <p:txBody>
          <a:bodyPr anchor="ctr">
            <a:normAutofit fontScale="97500"/>
          </a:bodyPr>
          <a:lstStyle/>
          <a:p>
            <a:pPr algn="ctr" eaLnBrk="0" fontAlgn="auto" hangingPunct="0">
              <a:spcBef>
                <a:spcPct val="50000"/>
              </a:spcBef>
              <a:spcAft>
                <a:spcPts val="0"/>
              </a:spcAft>
              <a:defRPr/>
            </a:pPr>
            <a:r>
              <a:rPr lang="th-TH" sz="4000" b="1" dirty="0">
                <a:latin typeface="+mj-lt"/>
                <a:ea typeface="+mj-ea"/>
                <a:cs typeface="JasmineUPC" pitchFamily="18" charset="-34"/>
              </a:rPr>
              <a:t>ผลการวิจัย</a:t>
            </a:r>
            <a:endParaRPr lang="en-US" sz="4000" b="1" dirty="0">
              <a:latin typeface="+mj-lt"/>
              <a:ea typeface="+mj-ea"/>
              <a:cs typeface="JasmineUPC" pitchFamily="18" charset="-34"/>
            </a:endParaRPr>
          </a:p>
        </p:txBody>
      </p:sp>
      <p:sp>
        <p:nvSpPr>
          <p:cNvPr id="10" name="Title 1"/>
          <p:cNvSpPr txBox="1">
            <a:spLocks/>
          </p:cNvSpPr>
          <p:nvPr/>
        </p:nvSpPr>
        <p:spPr>
          <a:xfrm>
            <a:off x="2411413" y="4278312"/>
            <a:ext cx="2376487" cy="863600"/>
          </a:xfrm>
          <a:prstGeom prst="rect">
            <a:avLst/>
          </a:prstGeom>
          <a:solidFill>
            <a:srgbClr val="C2F0F6"/>
          </a:solidFill>
          <a:ln>
            <a:solidFill>
              <a:schemeClr val="tx1"/>
            </a:solidFill>
          </a:ln>
        </p:spPr>
        <p:txBody>
          <a:bodyPr anchor="ctr">
            <a:normAutofit fontScale="75000" lnSpcReduction="20000"/>
          </a:bodyPr>
          <a:lstStyle/>
          <a:p>
            <a:pPr algn="ctr" eaLnBrk="0" fontAlgn="auto" hangingPunct="0">
              <a:spcBef>
                <a:spcPct val="50000"/>
              </a:spcBef>
              <a:spcAft>
                <a:spcPts val="0"/>
              </a:spcAft>
              <a:defRPr/>
            </a:pPr>
            <a:r>
              <a:rPr lang="th-TH" sz="4400" b="1" dirty="0">
                <a:latin typeface="+mj-lt"/>
                <a:ea typeface="+mj-ea"/>
                <a:cs typeface="JasmineUPC" pitchFamily="18" charset="-34"/>
              </a:rPr>
              <a:t>กระบวนการวิจัย</a:t>
            </a:r>
            <a:endParaRPr lang="en-US" sz="4400" b="1" dirty="0">
              <a:latin typeface="+mj-lt"/>
              <a:ea typeface="+mj-ea"/>
              <a:cs typeface="JasmineUPC" pitchFamily="18" charset="-34"/>
            </a:endParaRPr>
          </a:p>
        </p:txBody>
      </p:sp>
      <p:sp>
        <p:nvSpPr>
          <p:cNvPr id="11" name="Title 1"/>
          <p:cNvSpPr txBox="1">
            <a:spLocks/>
          </p:cNvSpPr>
          <p:nvPr/>
        </p:nvSpPr>
        <p:spPr>
          <a:xfrm>
            <a:off x="4787900" y="3413125"/>
            <a:ext cx="1584325" cy="865187"/>
          </a:xfrm>
          <a:prstGeom prst="rect">
            <a:avLst/>
          </a:prstGeom>
          <a:no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dirty="0">
                <a:latin typeface="+mj-lt"/>
                <a:ea typeface="+mj-ea"/>
                <a:cs typeface="JasmineUPC" pitchFamily="18" charset="-34"/>
              </a:rPr>
              <a:t>แนวที่ </a:t>
            </a:r>
            <a:r>
              <a:rPr lang="en-US" sz="4400" dirty="0">
                <a:latin typeface="+mj-lt"/>
                <a:ea typeface="+mj-ea"/>
                <a:cs typeface="JasmineUPC" pitchFamily="18" charset="-34"/>
              </a:rPr>
              <a:t>1</a:t>
            </a:r>
          </a:p>
        </p:txBody>
      </p:sp>
      <p:sp>
        <p:nvSpPr>
          <p:cNvPr id="12" name="Title 1"/>
          <p:cNvSpPr txBox="1">
            <a:spLocks/>
          </p:cNvSpPr>
          <p:nvPr/>
        </p:nvSpPr>
        <p:spPr>
          <a:xfrm>
            <a:off x="6372225" y="3413125"/>
            <a:ext cx="1584325" cy="865187"/>
          </a:xfrm>
          <a:prstGeom prst="rect">
            <a:avLst/>
          </a:prstGeom>
          <a:no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dirty="0">
                <a:latin typeface="+mj-lt"/>
                <a:ea typeface="+mj-ea"/>
                <a:cs typeface="JasmineUPC" pitchFamily="18" charset="-34"/>
              </a:rPr>
              <a:t>แนวที่ </a:t>
            </a:r>
            <a:r>
              <a:rPr lang="en-US" sz="4400" dirty="0">
                <a:latin typeface="+mj-lt"/>
                <a:ea typeface="+mj-ea"/>
                <a:cs typeface="JasmineUPC" pitchFamily="18" charset="-34"/>
              </a:rPr>
              <a:t>2</a:t>
            </a:r>
          </a:p>
        </p:txBody>
      </p:sp>
      <p:sp>
        <p:nvSpPr>
          <p:cNvPr id="13" name="Title 1"/>
          <p:cNvSpPr txBox="1">
            <a:spLocks/>
          </p:cNvSpPr>
          <p:nvPr/>
        </p:nvSpPr>
        <p:spPr>
          <a:xfrm>
            <a:off x="4787900" y="4278312"/>
            <a:ext cx="1584325" cy="863600"/>
          </a:xfrm>
          <a:prstGeom prst="rect">
            <a:avLst/>
          </a:prstGeom>
          <a:no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dirty="0">
                <a:latin typeface="+mj-lt"/>
                <a:ea typeface="+mj-ea"/>
                <a:cs typeface="JasmineUPC" pitchFamily="18" charset="-34"/>
              </a:rPr>
              <a:t>แนวที่ </a:t>
            </a:r>
            <a:r>
              <a:rPr lang="en-US" sz="4400" dirty="0">
                <a:latin typeface="+mj-lt"/>
                <a:ea typeface="+mj-ea"/>
                <a:cs typeface="JasmineUPC" pitchFamily="18" charset="-34"/>
              </a:rPr>
              <a:t>3</a:t>
            </a:r>
          </a:p>
        </p:txBody>
      </p:sp>
      <p:sp>
        <p:nvSpPr>
          <p:cNvPr id="14" name="Title 1"/>
          <p:cNvSpPr txBox="1">
            <a:spLocks/>
          </p:cNvSpPr>
          <p:nvPr/>
        </p:nvSpPr>
        <p:spPr>
          <a:xfrm>
            <a:off x="6372225" y="4278312"/>
            <a:ext cx="1584325" cy="863600"/>
          </a:xfrm>
          <a:prstGeom prst="rect">
            <a:avLst/>
          </a:prstGeom>
          <a:noFill/>
          <a:ln>
            <a:solidFill>
              <a:schemeClr val="tx1"/>
            </a:solidFill>
          </a:ln>
        </p:spPr>
        <p:txBody>
          <a:bodyPr anchor="ctr">
            <a:normAutofit fontScale="97500"/>
          </a:bodyPr>
          <a:lstStyle/>
          <a:p>
            <a:pPr algn="ctr" eaLnBrk="0" fontAlgn="auto" hangingPunct="0">
              <a:spcBef>
                <a:spcPct val="50000"/>
              </a:spcBef>
              <a:spcAft>
                <a:spcPts val="0"/>
              </a:spcAft>
              <a:defRPr/>
            </a:pPr>
            <a:r>
              <a:rPr lang="th-TH" sz="4400" dirty="0">
                <a:latin typeface="+mj-lt"/>
                <a:ea typeface="+mj-ea"/>
                <a:cs typeface="JasmineUPC" pitchFamily="18" charset="-34"/>
              </a:rPr>
              <a:t>แนวที่ </a:t>
            </a:r>
            <a:r>
              <a:rPr lang="en-US" sz="4400" dirty="0">
                <a:latin typeface="+mj-lt"/>
                <a:ea typeface="+mj-ea"/>
                <a:cs typeface="JasmineUPC" pitchFamily="18" charset="-34"/>
              </a:rPr>
              <a:t>4</a:t>
            </a:r>
          </a:p>
        </p:txBody>
      </p:sp>
      <p:sp>
        <p:nvSpPr>
          <p:cNvPr id="15" name="TextBox 14"/>
          <p:cNvSpPr txBox="1"/>
          <p:nvPr/>
        </p:nvSpPr>
        <p:spPr>
          <a:xfrm>
            <a:off x="304800" y="6243935"/>
            <a:ext cx="8610600" cy="492443"/>
          </a:xfrm>
          <a:prstGeom prst="rect">
            <a:avLst/>
          </a:prstGeom>
          <a:noFill/>
        </p:spPr>
        <p:txBody>
          <a:bodyPr wrap="square" rtlCol="0">
            <a:spAutoFit/>
          </a:bodyPr>
          <a:lstStyle/>
          <a:p>
            <a:r>
              <a:rPr lang="th-TH" sz="1300" dirty="0" smtClean="0">
                <a:cs typeface="Tahoma" pitchFamily="34" charset="0"/>
              </a:rPr>
              <a:t>สำนักวิจัยและพัฒนาการศึกษา. (</a:t>
            </a:r>
            <a:r>
              <a:rPr lang="en-US" sz="1300" dirty="0" smtClean="0">
                <a:cs typeface="Tahoma" pitchFamily="34" charset="0"/>
              </a:rPr>
              <a:t>2548). </a:t>
            </a:r>
            <a:r>
              <a:rPr lang="th-TH" sz="1300" dirty="0" smtClean="0">
                <a:cs typeface="Tahoma" pitchFamily="34" charset="0"/>
              </a:rPr>
              <a:t>  </a:t>
            </a:r>
            <a:r>
              <a:rPr lang="th-TH" sz="1300" b="1" dirty="0" smtClean="0">
                <a:cs typeface="Tahoma" pitchFamily="34" charset="0"/>
              </a:rPr>
              <a:t>การเรียนการสอนโดยผู้เรียนใช้การวิจัยเป็นส่วนหนึ่งของกระบวนการเรียนรู้.</a:t>
            </a:r>
          </a:p>
          <a:p>
            <a:r>
              <a:rPr lang="th-TH" sz="1300" b="1" dirty="0" smtClean="0">
                <a:cs typeface="Tahoma" pitchFamily="34" charset="0"/>
              </a:rPr>
              <a:t>               </a:t>
            </a:r>
            <a:r>
              <a:rPr lang="th-TH" sz="1300" dirty="0" smtClean="0">
                <a:cs typeface="Tahoma" pitchFamily="34" charset="0"/>
              </a:rPr>
              <a:t>สำนักงานเลขาธิการสภาการศึกษา กระทรวงศึกษาธิการ.  กรุงเทพฯ</a:t>
            </a:r>
            <a:r>
              <a:rPr lang="en-US" sz="1300" dirty="0" smtClean="0">
                <a:cs typeface="Tahoma" pitchFamily="34" charset="0"/>
              </a:rPr>
              <a:t>: </a:t>
            </a:r>
            <a:r>
              <a:rPr lang="th-TH" sz="1300" dirty="0" smtClean="0">
                <a:cs typeface="Tahoma" pitchFamily="34" charset="0"/>
              </a:rPr>
              <a:t>โรงพิมพ์คุรุสภาลาดพร้าว.</a:t>
            </a:r>
            <a:endParaRPr lang="en-US" sz="1300" dirty="0" smtClean="0">
              <a:cs typeface="Tahoma"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ircle(in)">
                                      <p:cBhvr>
                                        <p:cTn id="28" dur="2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ircle(in)">
                                      <p:cBhvr>
                                        <p:cTn id="33" dur="20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circle(in)">
                                      <p:cBhvr>
                                        <p:cTn id="38" dur="20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ircle(in)">
                                      <p:cBhvr>
                                        <p:cTn id="43" dur="20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circle(in)">
                                      <p:cBhvr>
                                        <p:cTn id="48"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76200" y="304800"/>
            <a:ext cx="1828800" cy="457200"/>
          </a:xfrm>
          <a:prstGeom prst="rect">
            <a:avLst/>
          </a:prstGeom>
          <a:gradFill rotWithShape="0">
            <a:gsLst>
              <a:gs pos="0">
                <a:srgbClr val="FFFFFF"/>
              </a:gs>
              <a:gs pos="100000">
                <a:srgbClr val="99FFCC"/>
              </a:gs>
            </a:gsLst>
            <a:lin ang="0" scaled="1"/>
          </a:gradFill>
          <a:ln w="9525">
            <a:solidFill>
              <a:schemeClr val="tx1"/>
            </a:solidFill>
            <a:miter lim="800000"/>
            <a:headEnd/>
            <a:tailEnd/>
          </a:ln>
          <a:effectLst>
            <a:outerShdw dist="107763" dir="2700000" algn="ctr" rotWithShape="0">
              <a:schemeClr val="bg2"/>
            </a:outerShdw>
          </a:effectLst>
        </p:spPr>
        <p:txBody>
          <a:bodyPr lIns="54000" tIns="0" rIns="54000" bIns="0"/>
          <a:lstStyle/>
          <a:p>
            <a:pPr algn="ctr" eaLnBrk="0" hangingPunct="0">
              <a:spcBef>
                <a:spcPct val="50000"/>
              </a:spcBef>
              <a:defRPr/>
            </a:pPr>
            <a:r>
              <a:rPr lang="th-TH" sz="2400" b="1" dirty="0">
                <a:cs typeface="Tahoma" pitchFamily="34" charset="0"/>
              </a:rPr>
              <a:t>กิจกรรม </a:t>
            </a:r>
            <a:endParaRPr lang="th-TH" sz="8000" dirty="0">
              <a:cs typeface="Tahoma" pitchFamily="34" charset="0"/>
            </a:endParaRPr>
          </a:p>
        </p:txBody>
      </p:sp>
      <p:sp>
        <p:nvSpPr>
          <p:cNvPr id="26628" name="Text Box 6"/>
          <p:cNvSpPr txBox="1">
            <a:spLocks noChangeArrowheads="1"/>
          </p:cNvSpPr>
          <p:nvPr/>
        </p:nvSpPr>
        <p:spPr bwMode="auto">
          <a:xfrm>
            <a:off x="381000" y="1524000"/>
            <a:ext cx="8382000" cy="3600450"/>
          </a:xfrm>
          <a:prstGeom prst="rect">
            <a:avLst/>
          </a:prstGeom>
          <a:noFill/>
          <a:ln w="9525">
            <a:noFill/>
            <a:miter lim="800000"/>
            <a:headEnd/>
            <a:tailEnd/>
          </a:ln>
        </p:spPr>
        <p:txBody>
          <a:bodyPr>
            <a:spAutoFit/>
          </a:bodyPr>
          <a:lstStyle/>
          <a:p>
            <a:pPr algn="ctr" eaLnBrk="0" hangingPunct="0">
              <a:spcBef>
                <a:spcPct val="50000"/>
              </a:spcBef>
            </a:pPr>
            <a:r>
              <a:rPr lang="th-TH" b="1" dirty="0">
                <a:cs typeface="Tahoma" pitchFamily="34" charset="0"/>
              </a:rPr>
              <a:t>พิจารณาทบทวนประสบการณ์เกี่ยวกับ</a:t>
            </a:r>
          </a:p>
          <a:p>
            <a:pPr algn="ctr" eaLnBrk="0" hangingPunct="0">
              <a:spcBef>
                <a:spcPct val="50000"/>
              </a:spcBef>
            </a:pPr>
            <a:r>
              <a:rPr lang="th-TH" sz="4400" b="1" dirty="0">
                <a:solidFill>
                  <a:srgbClr val="0000CC"/>
                </a:solidFill>
                <a:cs typeface="Tahoma" pitchFamily="34" charset="0"/>
              </a:rPr>
              <a:t>ความเข้าใจที่คลาดเคลื่อน</a:t>
            </a:r>
          </a:p>
          <a:p>
            <a:pPr algn="ctr" eaLnBrk="0" hangingPunct="0">
              <a:spcBef>
                <a:spcPct val="50000"/>
              </a:spcBef>
            </a:pPr>
            <a:r>
              <a:rPr lang="th-TH" sz="2800" b="1" dirty="0">
                <a:cs typeface="Tahoma" pitchFamily="34" charset="0"/>
              </a:rPr>
              <a:t>ซึ่งท่านเคยพบเห็น</a:t>
            </a:r>
            <a:r>
              <a:rPr lang="th-TH" sz="2800" b="1" dirty="0" smtClean="0">
                <a:cs typeface="Tahoma" pitchFamily="34" charset="0"/>
              </a:rPr>
              <a:t>จากเพื่อน นักเรียน หรือ</a:t>
            </a:r>
            <a:r>
              <a:rPr lang="th-TH" sz="2800" b="1" dirty="0">
                <a:cs typeface="Tahoma" pitchFamily="34" charset="0"/>
              </a:rPr>
              <a:t>ตัวเอง</a:t>
            </a:r>
          </a:p>
          <a:p>
            <a:pPr algn="ctr" eaLnBrk="0" hangingPunct="0">
              <a:spcBef>
                <a:spcPct val="50000"/>
              </a:spcBef>
            </a:pPr>
            <a:r>
              <a:rPr lang="th-TH" sz="2800" b="1" dirty="0" smtClean="0">
                <a:cs typeface="Tahoma" pitchFamily="34" charset="0"/>
              </a:rPr>
              <a:t>ท่านจะมีวิธีป้องกันหรือแก้ไขอย่างไร</a:t>
            </a:r>
            <a:endParaRPr lang="th-TH" sz="2800" b="1" dirty="0">
              <a:cs typeface="Tahoma" pitchFamily="34" charset="0"/>
            </a:endParaRPr>
          </a:p>
          <a:p>
            <a:pPr algn="ctr" eaLnBrk="0" hangingPunct="0">
              <a:spcBef>
                <a:spcPct val="50000"/>
              </a:spcBef>
            </a:pPr>
            <a:r>
              <a:rPr lang="th-TH" sz="2800" b="1" dirty="0" smtClean="0">
                <a:cs typeface="Tahoma" pitchFamily="34" charset="0"/>
              </a:rPr>
              <a:t>ในฐานะที่เป็นครูผู้สอน</a:t>
            </a:r>
            <a:endParaRPr lang="th-TH" sz="2800" b="1" dirty="0">
              <a:cs typeface="Tahoma" pitchFamily="34" charset="0"/>
            </a:endParaRPr>
          </a:p>
        </p:txBody>
      </p:sp>
    </p:spTree>
  </p:cSld>
  <p:clrMapOvr>
    <a:masterClrMapping/>
  </p:clrMapOvr>
  <p:transition>
    <p:zoom/>
  </p:transition>
  <p:timing>
    <p:tnLst>
      <p:par>
        <p:cTn id="1" dur="indefinite" restart="never" nodeType="tmRoot"/>
      </p:par>
    </p:tnLst>
  </p:timing>
</p:sld>
</file>

<file path=ppt/theme/theme1.xml><?xml version="1.0" encoding="utf-8"?>
<a:theme xmlns:a="http://schemas.openxmlformats.org/drawingml/2006/main" name="การออกแบบเริ่มต้น">
  <a:themeElements>
    <a:clrScheme name="การออกแบบเริ่มต้น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การออกแบบเริ่มต้น">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0" fontAlgn="base" latinLnBrk="0" hangingPunct="0">
          <a:lnSpc>
            <a:spcPct val="100000"/>
          </a:lnSpc>
          <a:spcBef>
            <a:spcPct val="50000"/>
          </a:spcBef>
          <a:spcAft>
            <a:spcPct val="0"/>
          </a:spcAft>
          <a:buClrTx/>
          <a:buSzTx/>
          <a:buFontTx/>
          <a:buNone/>
          <a:tabLst/>
          <a:defRPr kumimoji="0" lang="th-TH" sz="36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0" fontAlgn="base" latinLnBrk="0" hangingPunct="0">
          <a:lnSpc>
            <a:spcPct val="100000"/>
          </a:lnSpc>
          <a:spcBef>
            <a:spcPct val="50000"/>
          </a:spcBef>
          <a:spcAft>
            <a:spcPct val="0"/>
          </a:spcAft>
          <a:buClrTx/>
          <a:buSzTx/>
          <a:buFontTx/>
          <a:buNone/>
          <a:tabLst/>
          <a:defRPr kumimoji="0" lang="th-TH" sz="36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การออกแบบเริ่มต้น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การออกแบบเริ่มต้น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การออกแบบเริ่มต้น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การออกแบบเริ่มต้น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การออกแบบเริ่มต้น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การออกแบบเริ่มต้น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การออกแบบเริ่มต้น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10386</TotalTime>
  <Words>1319</Words>
  <Application>Microsoft Office PowerPoint</Application>
  <PresentationFormat>On-screen Show (4:3)</PresentationFormat>
  <Paragraphs>237</Paragraphs>
  <Slides>28</Slides>
  <Notes>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การออกแบบเริ่มต้น</vt:lpstr>
      <vt:lpstr>Bitmap Image</vt:lpstr>
      <vt:lpstr>Slide 1</vt:lpstr>
      <vt:lpstr>Slide 2</vt:lpstr>
      <vt:lpstr>Slide 3</vt:lpstr>
      <vt:lpstr>Slide 4</vt:lpstr>
      <vt:lpstr>Patton (1990) classified four types of research based on different purposes:</vt:lpstr>
      <vt:lpstr>Patton (1990) classified four types of research based on different purposes:</vt:lpstr>
      <vt:lpstr>Patton (1990) classified four types of research based on different purposes:</vt:lpstr>
      <vt:lpstr>Patton (1990) classified four types of research based on different purposes:</vt:lpstr>
      <vt:lpstr>Slide 9</vt:lpstr>
      <vt:lpstr>ความหมายของการวิจัยในชั้นเรียน</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วิเคราะห์แนวทางการเรียนการสอนโดยใช้การวิจัย</vt:lpstr>
      <vt:lpstr>Slide 28</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pai</dc:creator>
  <cp:lastModifiedBy>xp</cp:lastModifiedBy>
  <cp:revision>618</cp:revision>
  <dcterms:created xsi:type="dcterms:W3CDTF">2008-02-16T03:59:35Z</dcterms:created>
  <dcterms:modified xsi:type="dcterms:W3CDTF">2013-08-05T03:55:24Z</dcterms:modified>
</cp:coreProperties>
</file>