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th-TH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LilyUPC" pitchFamily="34" charset="-34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33"/>
    <a:srgbClr val="006699"/>
    <a:srgbClr val="996633"/>
    <a:srgbClr val="008080"/>
    <a:srgbClr val="0000FF"/>
    <a:srgbClr val="99FF66"/>
    <a:srgbClr val="0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800"/>
            </a:lvl1pPr>
          </a:lstStyle>
          <a:p>
            <a:endParaRPr lang="th-TH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800"/>
            </a:lvl1pPr>
          </a:lstStyle>
          <a:p>
            <a:endParaRPr lang="th-TH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800"/>
            </a:lvl1pPr>
          </a:lstStyle>
          <a:p>
            <a:endParaRPr lang="th-TH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800"/>
            </a:lvl1pPr>
          </a:lstStyle>
          <a:p>
            <a:fld id="{F1FE31B8-08B4-45B4-8D65-83279DA651AC}" type="slidenum">
              <a:rPr lang="th-TH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defTabSz="7620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diaUPC" pitchFamily="34" charset="-34"/>
        <a:ea typeface="+mn-ea"/>
        <a:cs typeface="+mn-cs"/>
      </a:defRPr>
    </a:lvl1pPr>
    <a:lvl2pPr marL="457200" algn="l" defTabSz="7620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diaUPC" pitchFamily="34" charset="-34"/>
        <a:ea typeface="+mn-ea"/>
        <a:cs typeface="+mn-cs"/>
      </a:defRPr>
    </a:lvl2pPr>
    <a:lvl3pPr marL="914400" algn="l" defTabSz="7620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diaUPC" pitchFamily="34" charset="-34"/>
        <a:ea typeface="+mn-ea"/>
        <a:cs typeface="+mn-cs"/>
      </a:defRPr>
    </a:lvl3pPr>
    <a:lvl4pPr marL="1371600" algn="l" defTabSz="7620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diaUPC" pitchFamily="34" charset="-34"/>
        <a:ea typeface="+mn-ea"/>
        <a:cs typeface="+mn-cs"/>
      </a:defRPr>
    </a:lvl4pPr>
    <a:lvl5pPr marL="1828800" algn="l" defTabSz="7620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rdiaUPC" pitchFamily="34" charset="-34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7388"/>
            <a:ext cx="4568825" cy="34258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2075" tIns="46038" rIns="92075" bIns="46038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7388"/>
            <a:ext cx="4568825" cy="34258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2075" tIns="46038" rIns="92075" bIns="46038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7388"/>
            <a:ext cx="4568825" cy="34258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2075" tIns="46038" rIns="92075" bIns="46038"/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0574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4C62062-26D3-46F2-83A7-3CC1284E1D45}" type="slidenum">
              <a:rPr lang="th-TH"/>
              <a:pPr/>
              <a:t>‹#›</a:t>
            </a:fld>
            <a:endParaRPr lang="th-TH"/>
          </a:p>
        </p:txBody>
      </p:sp>
      <p:grpSp>
        <p:nvGrpSpPr>
          <p:cNvPr id="3081" name="Group 9"/>
          <p:cNvGrpSpPr>
            <a:grpSpLocks/>
          </p:cNvGrpSpPr>
          <p:nvPr/>
        </p:nvGrpSpPr>
        <p:grpSpPr bwMode="auto">
          <a:xfrm>
            <a:off x="4763" y="3276600"/>
            <a:ext cx="9137650" cy="152400"/>
            <a:chOff x="3" y="2064"/>
            <a:chExt cx="5756" cy="96"/>
          </a:xfrm>
        </p:grpSpPr>
        <p:sp>
          <p:nvSpPr>
            <p:cNvPr id="3079" name="Rectangle 7"/>
            <p:cNvSpPr>
              <a:spLocks noChangeArrowheads="1"/>
            </p:cNvSpPr>
            <p:nvPr/>
          </p:nvSpPr>
          <p:spPr bwMode="ltGray">
            <a:xfrm>
              <a:off x="3" y="2064"/>
              <a:ext cx="5756" cy="47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ltGray">
            <a:xfrm>
              <a:off x="3" y="2136"/>
              <a:ext cx="5756" cy="2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376D1-B30C-4E70-9EFE-5AF15B6ED851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2C8F9-5E96-4E75-B614-EB4A7062D420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F08EE-3F64-4D6F-81A6-DE6E4CEE8DDB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B0978F-5DB7-4849-9F3C-2B2CB27F31B9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FB4456-D20C-499D-819C-D0BE062E06D3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DC165-3472-42E3-8F0E-47DD2D1A2E42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254980-E5F4-4706-A73E-A3D4121A5FE6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23C847-8CA2-4741-B9C9-EF1044192CFE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DD91C6-C6C6-4CD8-8203-6AA1225D3CAE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6050" y="228600"/>
            <a:ext cx="196215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573405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BA1BF-07B7-482C-AEE3-C2A4C7BEFD6A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48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A331F01-2C53-4F85-8E26-67C1FAFEC155}" type="slidenum">
              <a:rPr lang="th-TH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1428750"/>
            <a:ext cx="9142413" cy="152400"/>
            <a:chOff x="0" y="900"/>
            <a:chExt cx="5759" cy="96"/>
          </a:xfrm>
        </p:grpSpPr>
        <p:sp>
          <p:nvSpPr>
            <p:cNvPr id="1026" name="Rectangle 2"/>
            <p:cNvSpPr>
              <a:spLocks noChangeArrowheads="1"/>
            </p:cNvSpPr>
            <p:nvPr/>
          </p:nvSpPr>
          <p:spPr bwMode="ltGray">
            <a:xfrm>
              <a:off x="0" y="900"/>
              <a:ext cx="5759" cy="47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027" name="Rectangle 3"/>
            <p:cNvSpPr>
              <a:spLocks noChangeArrowheads="1"/>
            </p:cNvSpPr>
            <p:nvPr/>
          </p:nvSpPr>
          <p:spPr bwMode="ltGray">
            <a:xfrm>
              <a:off x="0" y="972"/>
              <a:ext cx="5759" cy="2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84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7848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eaLnBrk="0" hangingPunct="0">
              <a:defRPr sz="1400">
                <a:latin typeface="+mn-lt"/>
              </a:defRPr>
            </a:lvl1pPr>
          </a:lstStyle>
          <a:p>
            <a:endParaRPr lang="th-TH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n-lt"/>
              </a:defRPr>
            </a:lvl1pPr>
          </a:lstStyle>
          <a:p>
            <a:endParaRPr lang="th-TH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+mn-lt"/>
              </a:defRPr>
            </a:lvl1pPr>
          </a:lstStyle>
          <a:p>
            <a:fld id="{922042A7-7D8C-4909-8250-EAE68BD119E7}" type="slidenum">
              <a:rPr lang="th-TH"/>
              <a:pPr/>
              <a:t>‹#›</a:t>
            </a:fld>
            <a:endParaRPr lang="th-T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UPC" pitchFamily="34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UPC" pitchFamily="34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UPC" pitchFamily="34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UPC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UPC" pitchFamily="34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UPC" pitchFamily="34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UPC" pitchFamily="34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UPC" pitchFamily="34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4000"/>
        <a:buFont typeface="Monotype Sorts" pitchFamily="2" charset="2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4" Type="http://schemas.openxmlformats.org/officeDocument/2006/relationships/oleObject" Target="../embeddings/oleObject27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905000"/>
            <a:ext cx="7848600" cy="7620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b="1"/>
              <a:t>การสร้างบทเรียนคอมพิวเตอร์ช่วยสอน CAI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819400"/>
            <a:ext cx="7848600" cy="23622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algn="ctr" eaLnBrk="0" hangingPunct="0">
              <a:buFont typeface="Monotype Sorts" pitchFamily="2" charset="2"/>
              <a:buNone/>
            </a:pPr>
            <a:r>
              <a:rPr lang="th-TH" b="1"/>
              <a:t>โดย</a:t>
            </a:r>
          </a:p>
          <a:p>
            <a:pPr algn="ctr" eaLnBrk="0" hangingPunct="0">
              <a:buFont typeface="Monotype Sorts" pitchFamily="2" charset="2"/>
              <a:buNone/>
            </a:pPr>
            <a:r>
              <a:rPr lang="th-TH" sz="3600" b="1"/>
              <a:t>อ.  เกียรติพงษ์       ยอดเยี่ยมแกร</a:t>
            </a:r>
            <a:endParaRPr lang="th-TH" b="1"/>
          </a:p>
          <a:p>
            <a:pPr algn="ctr" eaLnBrk="0" hangingPunct="0">
              <a:buFont typeface="Monotype Sorts" pitchFamily="2" charset="2"/>
              <a:buNone/>
            </a:pPr>
            <a:r>
              <a:rPr lang="th-TH" b="1"/>
              <a:t>ภาควิชาคอมพิวเตอร์ศึกษา</a:t>
            </a:r>
          </a:p>
          <a:p>
            <a:pPr algn="ctr" eaLnBrk="0" hangingPunct="0">
              <a:buFont typeface="Monotype Sorts" pitchFamily="2" charset="2"/>
              <a:buNone/>
            </a:pPr>
            <a:r>
              <a:rPr lang="th-TH" b="1"/>
              <a:t>สถาบันราชภัฏจันทรเกษม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7848600" cy="609600"/>
          </a:xfrm>
          <a:noFill/>
          <a:ln/>
        </p:spPr>
        <p:txBody>
          <a:bodyPr/>
          <a:lstStyle/>
          <a:p>
            <a:pPr algn="l" eaLnBrk="0" hangingPunct="0"/>
            <a:r>
              <a:rPr lang="th-TH" b="1"/>
              <a:t>คอมพิวเตอร์ช่วยสอนคืออะไร 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4953000"/>
            <a:ext cx="7848600" cy="12192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dirty="0">
                <a:solidFill>
                  <a:schemeClr val="accent2"/>
                </a:solidFill>
              </a:rPr>
              <a:t>คอมพิวเตอร์จัดการสอน(</a:t>
            </a:r>
            <a:r>
              <a:rPr lang="th-TH" dirty="0" err="1">
                <a:solidFill>
                  <a:schemeClr val="accent2"/>
                </a:solidFill>
              </a:rPr>
              <a:t>Computer</a:t>
            </a:r>
            <a:r>
              <a:rPr lang="th-TH" dirty="0">
                <a:solidFill>
                  <a:schemeClr val="accent2"/>
                </a:solidFill>
              </a:rPr>
              <a:t> </a:t>
            </a:r>
            <a:r>
              <a:rPr lang="th-TH" dirty="0" err="1" smtClean="0">
                <a:solidFill>
                  <a:schemeClr val="accent2"/>
                </a:solidFill>
              </a:rPr>
              <a:t>Manage</a:t>
            </a:r>
            <a:r>
              <a:rPr lang="en-US" smtClean="0">
                <a:solidFill>
                  <a:schemeClr val="accent2"/>
                </a:solidFill>
              </a:rPr>
              <a:t>d</a:t>
            </a:r>
            <a:r>
              <a:rPr lang="th-TH" smtClean="0">
                <a:solidFill>
                  <a:schemeClr val="accent2"/>
                </a:solidFill>
              </a:rPr>
              <a:t> </a:t>
            </a:r>
            <a:r>
              <a:rPr lang="th-TH" dirty="0" err="1">
                <a:solidFill>
                  <a:schemeClr val="accent2"/>
                </a:solidFill>
              </a:rPr>
              <a:t>Instruction</a:t>
            </a:r>
            <a:r>
              <a:rPr lang="th-TH" dirty="0">
                <a:solidFill>
                  <a:schemeClr val="accent2"/>
                </a:solidFill>
              </a:rPr>
              <a:t> : </a:t>
            </a:r>
            <a:r>
              <a:rPr lang="th-TH" dirty="0" err="1">
                <a:solidFill>
                  <a:schemeClr val="accent2"/>
                </a:solidFill>
              </a:rPr>
              <a:t>CMI</a:t>
            </a:r>
            <a:r>
              <a:rPr lang="th-TH" dirty="0">
                <a:solidFill>
                  <a:schemeClr val="accent2"/>
                </a:solidFill>
              </a:rPr>
              <a:t>)</a:t>
            </a:r>
          </a:p>
          <a:p>
            <a:pPr eaLnBrk="0" hangingPunct="0"/>
            <a:r>
              <a:rPr lang="th-TH" dirty="0">
                <a:solidFill>
                  <a:schemeClr val="accent2"/>
                </a:solidFill>
              </a:rPr>
              <a:t>คอมพิวเตอร์ช่วยสอน(</a:t>
            </a:r>
            <a:r>
              <a:rPr lang="th-TH" dirty="0" err="1">
                <a:solidFill>
                  <a:schemeClr val="accent2"/>
                </a:solidFill>
              </a:rPr>
              <a:t>Computer</a:t>
            </a:r>
            <a:r>
              <a:rPr lang="th-TH" dirty="0">
                <a:solidFill>
                  <a:schemeClr val="accent2"/>
                </a:solidFill>
              </a:rPr>
              <a:t> </a:t>
            </a:r>
            <a:r>
              <a:rPr lang="th-TH" dirty="0" err="1">
                <a:solidFill>
                  <a:schemeClr val="accent2"/>
                </a:solidFill>
              </a:rPr>
              <a:t>Assisted</a:t>
            </a:r>
            <a:r>
              <a:rPr lang="th-TH" dirty="0">
                <a:solidFill>
                  <a:schemeClr val="accent2"/>
                </a:solidFill>
              </a:rPr>
              <a:t> </a:t>
            </a:r>
            <a:r>
              <a:rPr lang="th-TH" dirty="0" err="1">
                <a:solidFill>
                  <a:schemeClr val="accent2"/>
                </a:solidFill>
              </a:rPr>
              <a:t>Instruction</a:t>
            </a:r>
            <a:r>
              <a:rPr lang="th-TH" dirty="0">
                <a:solidFill>
                  <a:schemeClr val="accent2"/>
                </a:solidFill>
              </a:rPr>
              <a:t> : </a:t>
            </a:r>
            <a:r>
              <a:rPr lang="th-TH" dirty="0" err="1">
                <a:solidFill>
                  <a:schemeClr val="accent2"/>
                </a:solidFill>
              </a:rPr>
              <a:t>CAI</a:t>
            </a:r>
            <a:r>
              <a:rPr lang="th-TH" dirty="0">
                <a:solidFill>
                  <a:schemeClr val="accent2"/>
                </a:solidFill>
              </a:rPr>
              <a:t>)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325813" y="1676400"/>
            <a:ext cx="5513387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>
                <a:latin typeface="AngsanaUPC" pitchFamily="18" charset="-34"/>
              </a:rPr>
              <a:t>ในวงการศึกษา คอมพิวเตอร์ถือเป็นเทคโนโลยี</a:t>
            </a:r>
          </a:p>
          <a:p>
            <a:pPr algn="l" eaLnBrk="0" hangingPunct="0"/>
            <a:r>
              <a:rPr lang="th-TH" sz="3200">
                <a:latin typeface="AngsanaUPC" pitchFamily="18" charset="-34"/>
              </a:rPr>
              <a:t>ทางการศึกษาอย่างหนึ่งที่นำมาเใช้เพื่อการบริหาร</a:t>
            </a:r>
          </a:p>
          <a:p>
            <a:pPr algn="l" eaLnBrk="0" hangingPunct="0"/>
            <a:r>
              <a:rPr lang="th-TH" sz="3200">
                <a:latin typeface="AngsanaUPC" pitchFamily="18" charset="-34"/>
              </a:rPr>
              <a:t>และใช้เพื่อสนับสนุนการเรียนการสอนที่เรียกว่า </a:t>
            </a:r>
          </a:p>
          <a:p>
            <a:pPr algn="l" eaLnBrk="0" hangingPunct="0"/>
            <a:r>
              <a:rPr lang="th-TH" sz="3200">
                <a:latin typeface="AngsanaUPC" pitchFamily="18" charset="-34"/>
              </a:rPr>
              <a:t>Computer Based Instruction : CBI คือการใช้</a:t>
            </a:r>
          </a:p>
          <a:p>
            <a:pPr algn="l" eaLnBrk="0" hangingPunct="0"/>
            <a:r>
              <a:rPr lang="th-TH" sz="3200">
                <a:latin typeface="AngsanaUPC" pitchFamily="18" charset="-34"/>
              </a:rPr>
              <a:t>คอมพิวเตอร์เป็นอุปกรณ์หลักในการสอนโดยแบ่ง</a:t>
            </a:r>
          </a:p>
          <a:p>
            <a:pPr algn="l" eaLnBrk="0" hangingPunct="0"/>
            <a:r>
              <a:rPr lang="th-TH" sz="3200">
                <a:latin typeface="AngsanaUPC" pitchFamily="18" charset="-34"/>
              </a:rPr>
              <a:t>ออกเป็น</a:t>
            </a:r>
          </a:p>
        </p:txBody>
      </p:sp>
      <p:graphicFrame>
        <p:nvGraphicFramePr>
          <p:cNvPr id="72704" name="Object 0"/>
          <p:cNvGraphicFramePr>
            <a:graphicFrameLocks/>
          </p:cNvGraphicFramePr>
          <p:nvPr/>
        </p:nvGraphicFramePr>
        <p:xfrm>
          <a:off x="604838" y="2279650"/>
          <a:ext cx="2608262" cy="2052638"/>
        </p:xfrm>
        <a:graphic>
          <a:graphicData uri="http://schemas.openxmlformats.org/presentationml/2006/ole">
            <p:oleObj spid="_x0000_s72704" name="ClipArt" r:id="rId3" imgW="2608200" imgH="2052360" progId="">
              <p:embed/>
            </p:oleObj>
          </a:graphicData>
        </a:graphic>
      </p:graphicFrame>
      <p:sp>
        <p:nvSpPr>
          <p:cNvPr id="7174" name="Line 6"/>
          <p:cNvSpPr>
            <a:spLocks noChangeShapeType="1"/>
          </p:cNvSpPr>
          <p:nvPr/>
        </p:nvSpPr>
        <p:spPr bwMode="auto">
          <a:xfrm>
            <a:off x="306388" y="4724400"/>
            <a:ext cx="8609012" cy="0"/>
          </a:xfrm>
          <a:prstGeom prst="line">
            <a:avLst/>
          </a:prstGeom>
          <a:noFill/>
          <a:ln w="25400">
            <a:solidFill>
              <a:srgbClr val="FF0033"/>
            </a:solidFill>
            <a:round/>
            <a:headEnd type="none" w="sm" len="sm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848600" cy="914400"/>
          </a:xfrm>
          <a:noFill/>
          <a:ln/>
        </p:spPr>
        <p:txBody>
          <a:bodyPr/>
          <a:lstStyle/>
          <a:p>
            <a:pPr algn="l" eaLnBrk="0" hangingPunct="0"/>
            <a:r>
              <a:rPr lang="th-TH" sz="4800" b="1"/>
              <a:t>คอมพิวเตอร์จัดการสอน : CMI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848600" cy="12192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/>
              <a:t>  เป็นการใช้คอมพิวเตอร์ในการจัดหลักสูตร ตารางสอน งานธุรการ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/>
              <a:t>ระบบเงินเดือน ระบบการประเมินผล ระบบการลงทะเบียนเรียนเป็นต้น</a:t>
            </a:r>
          </a:p>
        </p:txBody>
      </p:sp>
      <p:graphicFrame>
        <p:nvGraphicFramePr>
          <p:cNvPr id="9220" name="Object 4"/>
          <p:cNvGraphicFramePr>
            <a:graphicFrameLocks/>
          </p:cNvGraphicFramePr>
          <p:nvPr/>
        </p:nvGraphicFramePr>
        <p:xfrm>
          <a:off x="2813050" y="3257550"/>
          <a:ext cx="3740150" cy="3003550"/>
        </p:xfrm>
        <a:graphic>
          <a:graphicData uri="http://schemas.openxmlformats.org/presentationml/2006/ole">
            <p:oleObj spid="_x0000_s9220" name="ClipArt" r:id="rId3" imgW="3740040" imgH="300348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848600" cy="990600"/>
          </a:xfrm>
          <a:noFill/>
          <a:ln/>
        </p:spPr>
        <p:txBody>
          <a:bodyPr/>
          <a:lstStyle/>
          <a:p>
            <a:pPr algn="l" eaLnBrk="0" hangingPunct="0"/>
            <a:r>
              <a:rPr lang="th-TH" sz="5400">
                <a:latin typeface="LilyUPC" pitchFamily="34" charset="-34"/>
              </a:rPr>
              <a:t>คอมพิวเตอร์ช่วยสอน : CAI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981200"/>
            <a:ext cx="7848600" cy="41148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/>
              <a:t>CAI เป็นกระบวนการเรียนการสอนโดยใช้สื่อคอมพิวเตอร์ในการนำ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/>
              <a:t>เสนอเนื้อหาเรื่องราวต่างๆ มีลักษณะเป็นการเรียนโดยตรงและเป็นการ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/>
              <a:t>เรียนแบบมีปฏิสัมพันธ์(Interactive) คือสามารถ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/>
              <a:t>โต้ตอบระหว่างผู้เรียนกับคอมพิวเตอร์ได้</a:t>
            </a:r>
          </a:p>
        </p:txBody>
      </p:sp>
      <p:graphicFrame>
        <p:nvGraphicFramePr>
          <p:cNvPr id="11268" name="Object 4"/>
          <p:cNvGraphicFramePr>
            <a:graphicFrameLocks/>
          </p:cNvGraphicFramePr>
          <p:nvPr/>
        </p:nvGraphicFramePr>
        <p:xfrm>
          <a:off x="5791200" y="3995738"/>
          <a:ext cx="2813050" cy="2212975"/>
        </p:xfrm>
        <a:graphic>
          <a:graphicData uri="http://schemas.openxmlformats.org/presentationml/2006/ole">
            <p:oleObj spid="_x0000_s11268" name="ClipArt" r:id="rId3" imgW="2813040" imgH="221292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 eaLnBrk="0" hangingPunct="0"/>
            <a:r>
              <a:rPr lang="th-TH" sz="5400">
                <a:latin typeface="LilyUPC" pitchFamily="34" charset="-34"/>
              </a:rPr>
              <a:t>CAI ทำอะไรได้บ้าง 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133600"/>
            <a:ext cx="7848600" cy="2362200"/>
          </a:xfrm>
          <a:noFill/>
          <a:ln/>
        </p:spPr>
        <p:txBody>
          <a:bodyPr/>
          <a:lstStyle/>
          <a:p>
            <a:pPr eaLnBrk="0" hangingPunct="0"/>
            <a:r>
              <a:rPr lang="th-TH">
                <a:effectLst>
                  <a:outerShdw blurRad="38100" dist="38100" dir="2700000" algn="tl">
                    <a:srgbClr val="000000"/>
                  </a:outerShdw>
                </a:effectLst>
              </a:rPr>
              <a:t>ใช้ในงานเพื่อการสอน</a:t>
            </a:r>
          </a:p>
          <a:p>
            <a:pPr eaLnBrk="0" hangingPunct="0"/>
            <a:r>
              <a:rPr lang="th-TH">
                <a:effectLst>
                  <a:outerShdw blurRad="38100" dist="38100" dir="2700000" algn="tl">
                    <a:srgbClr val="000000"/>
                  </a:outerShdw>
                </a:effectLst>
              </a:rPr>
              <a:t>การทบทวนบทเรียนเพื่อฝึกหัด</a:t>
            </a:r>
          </a:p>
          <a:p>
            <a:pPr eaLnBrk="0" hangingPunct="0"/>
            <a:r>
              <a:rPr lang="th-TH">
                <a:effectLst>
                  <a:outerShdw blurRad="38100" dist="38100" dir="2700000" algn="tl">
                    <a:srgbClr val="000000"/>
                  </a:outerShdw>
                </a:effectLst>
              </a:rPr>
              <a:t>การวัดผลหรือสอบเลื่อนขั้น</a:t>
            </a:r>
          </a:p>
          <a:p>
            <a:pPr eaLnBrk="0" hangingPunct="0"/>
            <a:r>
              <a:rPr lang="th-TH">
                <a:effectLst>
                  <a:outerShdw blurRad="38100" dist="38100" dir="2700000" algn="tl">
                    <a:srgbClr val="000000"/>
                  </a:outerShdw>
                </a:effectLst>
              </a:rPr>
              <a:t>Electronic Book ช่วยทำให้เรารับรู้ข่าวสารมากขึ้น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814513" y="5500688"/>
            <a:ext cx="70580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28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itchFamily="18" charset="-34"/>
              </a:rPr>
              <a:t>ทุกรูปแบบมักเป็นโปรแกรมสำเร็จรูปที่ต้องสามารถโต้ตอบกับนักเรียนได้</a:t>
            </a:r>
          </a:p>
          <a:p>
            <a:pPr algn="l" eaLnBrk="0" hangingPunct="0"/>
            <a:r>
              <a:rPr lang="th-TH" sz="28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UPC" pitchFamily="18" charset="-34"/>
              </a:rPr>
              <a:t>เสมือนกับได้นั่งเรียนกับครูจริงๆ</a:t>
            </a:r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306388" y="5181600"/>
            <a:ext cx="8456612" cy="0"/>
          </a:xfrm>
          <a:prstGeom prst="line">
            <a:avLst/>
          </a:prstGeom>
          <a:noFill/>
          <a:ln w="25400">
            <a:solidFill>
              <a:srgbClr val="FF0033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73728" name="Object 1024"/>
          <p:cNvGraphicFramePr>
            <a:graphicFrameLocks/>
          </p:cNvGraphicFramePr>
          <p:nvPr/>
        </p:nvGraphicFramePr>
        <p:xfrm>
          <a:off x="527050" y="5334000"/>
          <a:ext cx="1262063" cy="1190625"/>
        </p:xfrm>
        <a:graphic>
          <a:graphicData uri="http://schemas.openxmlformats.org/presentationml/2006/ole">
            <p:oleObj spid="_x0000_s73728" name="ClipArt" r:id="rId3" imgW="1261800" imgH="119052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 eaLnBrk="0" hangingPunct="0"/>
            <a:r>
              <a:rPr lang="th-TH" sz="4800" b="1">
                <a:latin typeface="LilyUPC" pitchFamily="34" charset="-34"/>
              </a:rPr>
              <a:t>องค์ประกอบสำคัญของคอมพิวเตอร์ช่วยสอน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8153400" cy="41148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b="1"/>
              <a:t>เสนอสิ่งเร้าให้กับผู้เรียน ได้แก่ เนื้อหา ภาพนิ่ง คำถาม ภาพเคลื่อนไหว</a:t>
            </a:r>
          </a:p>
          <a:p>
            <a:pPr eaLnBrk="0" hangingPunct="0"/>
            <a:r>
              <a:rPr lang="th-TH" b="1"/>
              <a:t>ประเมินการตอบสนองของผู้เรียน ได้แก่ การตัดสินคำตอบ เป็นต้น</a:t>
            </a:r>
          </a:p>
          <a:p>
            <a:pPr eaLnBrk="0" hangingPunct="0"/>
            <a:r>
              <a:rPr lang="th-TH" b="1"/>
              <a:t>ให้ข้อมูลย้อนกลับเพื่อการเสริมแรง ได้แก่ การให้รางวัล หรือ คะแนน</a:t>
            </a:r>
          </a:p>
          <a:p>
            <a:pPr eaLnBrk="0" hangingPunct="0"/>
            <a:r>
              <a:rPr lang="th-TH" b="1"/>
              <a:t>ให้ผู้เรียนเลือกสิ่งเร้าในลำดับต่อไป</a:t>
            </a:r>
          </a:p>
        </p:txBody>
      </p:sp>
      <p:graphicFrame>
        <p:nvGraphicFramePr>
          <p:cNvPr id="15364" name="Object 4"/>
          <p:cNvGraphicFramePr>
            <a:graphicFrameLocks/>
          </p:cNvGraphicFramePr>
          <p:nvPr/>
        </p:nvGraphicFramePr>
        <p:xfrm>
          <a:off x="6424613" y="4648200"/>
          <a:ext cx="2184400" cy="1852613"/>
        </p:xfrm>
        <a:graphic>
          <a:graphicData uri="http://schemas.openxmlformats.org/presentationml/2006/ole">
            <p:oleObj spid="_x0000_s15364" name="ClipArt" r:id="rId3" imgW="2184120" imgH="1852560" progId="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/>
          </p:cNvGraphicFramePr>
          <p:nvPr/>
        </p:nvGraphicFramePr>
        <p:xfrm>
          <a:off x="5086350" y="5257800"/>
          <a:ext cx="1465263" cy="1243013"/>
        </p:xfrm>
        <a:graphic>
          <a:graphicData uri="http://schemas.openxmlformats.org/presentationml/2006/ole">
            <p:oleObj spid="_x0000_s15365" name="ClipArt" r:id="rId4" imgW="1465200" imgH="1242720" progId="">
              <p:embed/>
            </p:oleObj>
          </a:graphicData>
        </a:graphic>
      </p:graphicFrame>
      <p:graphicFrame>
        <p:nvGraphicFramePr>
          <p:cNvPr id="15366" name="Object 6"/>
          <p:cNvGraphicFramePr>
            <a:graphicFrameLocks/>
          </p:cNvGraphicFramePr>
          <p:nvPr/>
        </p:nvGraphicFramePr>
        <p:xfrm>
          <a:off x="4443413" y="5715000"/>
          <a:ext cx="835025" cy="709613"/>
        </p:xfrm>
        <a:graphic>
          <a:graphicData uri="http://schemas.openxmlformats.org/presentationml/2006/ole">
            <p:oleObj spid="_x0000_s15366" name="ClipArt" r:id="rId5" imgW="834840" imgH="70956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848600" cy="914400"/>
          </a:xfrm>
          <a:noFill/>
          <a:ln/>
        </p:spPr>
        <p:txBody>
          <a:bodyPr/>
          <a:lstStyle/>
          <a:p>
            <a:pPr algn="l" eaLnBrk="0" hangingPunct="0"/>
            <a:r>
              <a:rPr lang="th-TH" sz="4800" b="1">
                <a:latin typeface="LilyUPC" pitchFamily="34" charset="-34"/>
              </a:rPr>
              <a:t>รูปแบบต่างๆ ของคอมพิวเตอร์ช่วยสอน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8229600" cy="18288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b="1">
                <a:solidFill>
                  <a:schemeClr val="folHlink"/>
                </a:solidFill>
              </a:rPr>
              <a:t>ประเภทเพื่อการสอน (Tutorial Instruction) ประเภทนี้มีวัตุประสงค์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folHlink"/>
                </a:solidFill>
              </a:rPr>
              <a:t>     เพื่อการสอนเนื้อหาใหม่แก่ผู้เรียน มีการแบ่งเนื้อหาเป็นหน่วยย่อย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folHlink"/>
                </a:solidFill>
              </a:rPr>
              <a:t>     มีคำถามในตอนท้าย ถ้าตอบถูกและผ่าน ก็จะเรียนหน่วยถัดไป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413125" y="4846638"/>
            <a:ext cx="504983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โปรแกรมประเภท Tutorial นี้มีผู้สร้างเป็นจำนวนมาก</a:t>
            </a:r>
          </a:p>
          <a:p>
            <a:pPr algn="l" eaLnBrk="0" hangingPunct="0"/>
            <a:r>
              <a:rPr lang="th-TH" sz="32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เป็นการนำเสนอโปรแกรมแบบสาขา สามารถสร้างเพื่อ</a:t>
            </a:r>
          </a:p>
          <a:p>
            <a:pPr algn="l" eaLnBrk="0" hangingPunct="0"/>
            <a:r>
              <a:rPr lang="th-TH" sz="32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สอนได้ทุกวิชา</a:t>
            </a:r>
          </a:p>
        </p:txBody>
      </p:sp>
      <p:graphicFrame>
        <p:nvGraphicFramePr>
          <p:cNvPr id="74752" name="Object 1024"/>
          <p:cNvGraphicFramePr>
            <a:graphicFrameLocks/>
          </p:cNvGraphicFramePr>
          <p:nvPr/>
        </p:nvGraphicFramePr>
        <p:xfrm>
          <a:off x="1117600" y="4038600"/>
          <a:ext cx="2024063" cy="2589213"/>
        </p:xfrm>
        <a:graphic>
          <a:graphicData uri="http://schemas.openxmlformats.org/presentationml/2006/ole">
            <p:oleObj spid="_x0000_s74752" name="ClipArt" r:id="rId3" imgW="2023920" imgH="258912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533400" y="742936"/>
            <a:ext cx="8153400" cy="685800"/>
          </a:xfrm>
          <a:noFill/>
          <a:ln/>
        </p:spPr>
        <p:txBody>
          <a:bodyPr/>
          <a:lstStyle/>
          <a:p>
            <a:pPr eaLnBrk="0" hangingPunct="0"/>
            <a:r>
              <a:rPr lang="th-TH" b="1" dirty="0">
                <a:latin typeface="LilyUPC" pitchFamily="34" charset="-34"/>
              </a:rPr>
              <a:t>รูปแบบโปรแกรมบทเรียนแบบ </a:t>
            </a:r>
            <a:r>
              <a:rPr lang="th-TH" b="1" dirty="0" err="1">
                <a:latin typeface="LilyUPC" pitchFamily="34" charset="-34"/>
              </a:rPr>
              <a:t>Tutorial</a:t>
            </a:r>
            <a:r>
              <a:rPr lang="th-TH" b="1" dirty="0">
                <a:latin typeface="LilyUPC" pitchFamily="34" charset="-34"/>
              </a:rPr>
              <a:t> </a:t>
            </a:r>
            <a:r>
              <a:rPr lang="th-TH" b="1" dirty="0" err="1">
                <a:latin typeface="LilyUPC" pitchFamily="34" charset="-34"/>
              </a:rPr>
              <a:t>Instruction</a:t>
            </a:r>
            <a:endParaRPr lang="th-TH" b="1" dirty="0">
              <a:latin typeface="LilyUPC" pitchFamily="34" charset="-34"/>
            </a:endParaRPr>
          </a:p>
        </p:txBody>
      </p:sp>
      <p:sp>
        <p:nvSpPr>
          <p:cNvPr id="19459" name="Rectangle 1027"/>
          <p:cNvSpPr>
            <a:spLocks noChangeArrowheads="1"/>
          </p:cNvSpPr>
          <p:nvPr/>
        </p:nvSpPr>
        <p:spPr bwMode="auto">
          <a:xfrm>
            <a:off x="234950" y="1835150"/>
            <a:ext cx="8597900" cy="47117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69804"/>
                  <a:invGamma/>
                </a:schemeClr>
              </a:gs>
            </a:gsLst>
            <a:lin ang="5400000" scaled="1"/>
          </a:gradFill>
          <a:ln w="12700">
            <a:solidFill>
              <a:schemeClr val="accent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9460" name="Rectangle 1028"/>
          <p:cNvSpPr>
            <a:spLocks noChangeArrowheads="1"/>
          </p:cNvSpPr>
          <p:nvPr/>
        </p:nvSpPr>
        <p:spPr bwMode="auto">
          <a:xfrm>
            <a:off x="463550" y="2901950"/>
            <a:ext cx="2425700" cy="5969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9461" name="Rectangle 1029"/>
          <p:cNvSpPr>
            <a:spLocks noChangeArrowheads="1"/>
          </p:cNvSpPr>
          <p:nvPr/>
        </p:nvSpPr>
        <p:spPr bwMode="auto">
          <a:xfrm>
            <a:off x="6254750" y="2901950"/>
            <a:ext cx="2425700" cy="5969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9462" name="Rectangle 1030"/>
          <p:cNvSpPr>
            <a:spLocks noChangeArrowheads="1"/>
          </p:cNvSpPr>
          <p:nvPr/>
        </p:nvSpPr>
        <p:spPr bwMode="auto">
          <a:xfrm>
            <a:off x="3359150" y="2901950"/>
            <a:ext cx="2425700" cy="5969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9463" name="Rectangle 1031"/>
          <p:cNvSpPr>
            <a:spLocks noChangeArrowheads="1"/>
          </p:cNvSpPr>
          <p:nvPr/>
        </p:nvSpPr>
        <p:spPr bwMode="auto">
          <a:xfrm>
            <a:off x="463550" y="5111750"/>
            <a:ext cx="2425700" cy="5969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9464" name="Rectangle 1032"/>
          <p:cNvSpPr>
            <a:spLocks noChangeArrowheads="1"/>
          </p:cNvSpPr>
          <p:nvPr/>
        </p:nvSpPr>
        <p:spPr bwMode="auto">
          <a:xfrm>
            <a:off x="6254750" y="5111750"/>
            <a:ext cx="2425700" cy="5969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9465" name="Rectangle 1033"/>
          <p:cNvSpPr>
            <a:spLocks noChangeArrowheads="1"/>
          </p:cNvSpPr>
          <p:nvPr/>
        </p:nvSpPr>
        <p:spPr bwMode="auto">
          <a:xfrm>
            <a:off x="3359150" y="5111750"/>
            <a:ext cx="2425700" cy="5969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19466" name="Line 1034"/>
          <p:cNvSpPr>
            <a:spLocks noChangeShapeType="1"/>
          </p:cNvSpPr>
          <p:nvPr/>
        </p:nvSpPr>
        <p:spPr bwMode="auto">
          <a:xfrm>
            <a:off x="2897188" y="3200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9467" name="Line 1035"/>
          <p:cNvSpPr>
            <a:spLocks noChangeShapeType="1"/>
          </p:cNvSpPr>
          <p:nvPr/>
        </p:nvSpPr>
        <p:spPr bwMode="auto">
          <a:xfrm>
            <a:off x="5792788" y="3200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9468" name="Line 1036"/>
          <p:cNvSpPr>
            <a:spLocks noChangeShapeType="1"/>
          </p:cNvSpPr>
          <p:nvPr/>
        </p:nvSpPr>
        <p:spPr bwMode="auto">
          <a:xfrm>
            <a:off x="2897188" y="54102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9469" name="Line 1037"/>
          <p:cNvSpPr>
            <a:spLocks noChangeShapeType="1"/>
          </p:cNvSpPr>
          <p:nvPr/>
        </p:nvSpPr>
        <p:spPr bwMode="auto">
          <a:xfrm>
            <a:off x="5792788" y="54102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9470" name="Line 1038"/>
          <p:cNvSpPr>
            <a:spLocks noChangeShapeType="1"/>
          </p:cNvSpPr>
          <p:nvPr/>
        </p:nvSpPr>
        <p:spPr bwMode="auto">
          <a:xfrm flipV="1">
            <a:off x="4648200" y="3582988"/>
            <a:ext cx="0" cy="15224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9471" name="Line 1039"/>
          <p:cNvSpPr>
            <a:spLocks noChangeShapeType="1"/>
          </p:cNvSpPr>
          <p:nvPr/>
        </p:nvSpPr>
        <p:spPr bwMode="auto">
          <a:xfrm>
            <a:off x="7543800" y="3582988"/>
            <a:ext cx="0" cy="15224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9472" name="Rectangle 1040"/>
          <p:cNvSpPr>
            <a:spLocks noChangeArrowheads="1"/>
          </p:cNvSpPr>
          <p:nvPr/>
        </p:nvSpPr>
        <p:spPr bwMode="auto">
          <a:xfrm>
            <a:off x="974725" y="2941638"/>
            <a:ext cx="1543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บทนำโปรแกรม</a:t>
            </a:r>
          </a:p>
        </p:txBody>
      </p:sp>
      <p:sp>
        <p:nvSpPr>
          <p:cNvPr id="19473" name="Rectangle 1041"/>
          <p:cNvSpPr>
            <a:spLocks noChangeArrowheads="1"/>
          </p:cNvSpPr>
          <p:nvPr/>
        </p:nvSpPr>
        <p:spPr bwMode="auto">
          <a:xfrm>
            <a:off x="3565525" y="2941638"/>
            <a:ext cx="1958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เสนอเนื้อหาบทเรียน</a:t>
            </a:r>
          </a:p>
        </p:txBody>
      </p:sp>
      <p:sp>
        <p:nvSpPr>
          <p:cNvPr id="19474" name="Rectangle 1042"/>
          <p:cNvSpPr>
            <a:spLocks noChangeArrowheads="1"/>
          </p:cNvSpPr>
          <p:nvPr/>
        </p:nvSpPr>
        <p:spPr bwMode="auto">
          <a:xfrm>
            <a:off x="6537325" y="2941638"/>
            <a:ext cx="18780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คำถามและคำตอบ</a:t>
            </a:r>
          </a:p>
        </p:txBody>
      </p:sp>
      <p:sp>
        <p:nvSpPr>
          <p:cNvPr id="19475" name="Rectangle 1043"/>
          <p:cNvSpPr>
            <a:spLocks noChangeArrowheads="1"/>
          </p:cNvSpPr>
          <p:nvPr/>
        </p:nvSpPr>
        <p:spPr bwMode="auto">
          <a:xfrm>
            <a:off x="1127125" y="5151438"/>
            <a:ext cx="1182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จบบทเรียน</a:t>
            </a:r>
          </a:p>
        </p:txBody>
      </p:sp>
      <p:sp>
        <p:nvSpPr>
          <p:cNvPr id="19476" name="Rectangle 1044"/>
          <p:cNvSpPr>
            <a:spLocks noChangeArrowheads="1"/>
          </p:cNvSpPr>
          <p:nvPr/>
        </p:nvSpPr>
        <p:spPr bwMode="auto">
          <a:xfrm>
            <a:off x="3794125" y="5151438"/>
            <a:ext cx="1752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ให้ข้อมูลย้อนกลับ</a:t>
            </a:r>
          </a:p>
        </p:txBody>
      </p:sp>
      <p:sp>
        <p:nvSpPr>
          <p:cNvPr id="19477" name="Rectangle 1045"/>
          <p:cNvSpPr>
            <a:spLocks noChangeArrowheads="1"/>
          </p:cNvSpPr>
          <p:nvPr/>
        </p:nvSpPr>
        <p:spPr bwMode="auto">
          <a:xfrm>
            <a:off x="6842125" y="5151438"/>
            <a:ext cx="1463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ตรวจคำตอบ</a:t>
            </a:r>
          </a:p>
        </p:txBody>
      </p:sp>
      <p:sp>
        <p:nvSpPr>
          <p:cNvPr id="19478" name="Arc 1046"/>
          <p:cNvSpPr>
            <a:spLocks/>
          </p:cNvSpPr>
          <p:nvPr/>
        </p:nvSpPr>
        <p:spPr bwMode="auto">
          <a:xfrm flipH="1">
            <a:off x="5489575" y="3660775"/>
            <a:ext cx="1295400" cy="12954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1547 w 43200"/>
              <a:gd name="T1" fmla="*/ 0 h 43200"/>
              <a:gd name="T2" fmla="*/ 250 w 43200"/>
              <a:gd name="T3" fmla="*/ 18324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1547" y="0"/>
                </a:moveTo>
                <a:cubicBezTo>
                  <a:pt x="21564" y="0"/>
                  <a:pt x="21582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20503"/>
                  <a:pt x="83" y="19408"/>
                  <a:pt x="249" y="18323"/>
                </a:cubicBezTo>
              </a:path>
              <a:path w="43200" h="43200" stroke="0" extrusionOk="0">
                <a:moveTo>
                  <a:pt x="21547" y="0"/>
                </a:moveTo>
                <a:cubicBezTo>
                  <a:pt x="21564" y="0"/>
                  <a:pt x="21582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20503"/>
                  <a:pt x="83" y="19408"/>
                  <a:pt x="249" y="18323"/>
                </a:cubicBezTo>
                <a:lnTo>
                  <a:pt x="21600" y="21600"/>
                </a:ln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848600" cy="838200"/>
          </a:xfrm>
          <a:noFill/>
          <a:ln/>
        </p:spPr>
        <p:txBody>
          <a:bodyPr/>
          <a:lstStyle/>
          <a:p>
            <a:pPr algn="l" eaLnBrk="0" hangingPunct="0"/>
            <a:r>
              <a:rPr lang="th-TH" b="1">
                <a:solidFill>
                  <a:schemeClr val="accent2"/>
                </a:solidFill>
              </a:rPr>
              <a:t>ประเภทการฝึกหัด(Drill and Practi</a:t>
            </a:r>
            <a:r>
              <a:rPr lang="en-US" b="1">
                <a:solidFill>
                  <a:schemeClr val="accent2"/>
                </a:solidFill>
              </a:rPr>
              <a:t>c</a:t>
            </a:r>
            <a:r>
              <a:rPr lang="th-TH" b="1">
                <a:solidFill>
                  <a:schemeClr val="accent2"/>
                </a:solidFill>
              </a:rPr>
              <a:t>e)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8077200" cy="4114800"/>
          </a:xfrm>
          <a:noFill/>
          <a:ln/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/>
              <a:t>   </a:t>
            </a:r>
            <a:r>
              <a:rPr lang="th-TH" b="1">
                <a:solidFill>
                  <a:schemeClr val="hlink"/>
                </a:solidFill>
              </a:rPr>
              <a:t>ประเภทนี้วัตถุประสงค์คือ ฝึกความแม่นยำ หลังจากที่เรียนเนื้อหาจาก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hlink"/>
                </a:solidFill>
              </a:rPr>
              <a:t>ในห้องเรียนมาแล้ว</a:t>
            </a:r>
          </a:p>
          <a:p>
            <a:pPr eaLnBrk="0" hangingPunct="0">
              <a:buFont typeface="Monotype Sorts" pitchFamily="2" charset="2"/>
              <a:buNone/>
            </a:pPr>
            <a:endParaRPr lang="th-TH" b="1"/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   โปรแกรมจะไม่เสนอเนื้อหาแต่ใช้วิธีสุ่มคำถามที่นำมาจากคลังข้อสอบ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มีการเสนอคำถามซ้ำแล้วซ้ำอีกเพื่อวัดความ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รู้จริง มิใช่การเดา จากนั้นก็จะประเมินผล</a:t>
            </a:r>
          </a:p>
          <a:p>
            <a:pPr eaLnBrk="0" hangingPunct="0">
              <a:buFont typeface="Monotype Sorts" pitchFamily="2" charset="2"/>
              <a:buNone/>
            </a:pPr>
            <a:endParaRPr lang="th-TH" b="1"/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763588" y="3429000"/>
            <a:ext cx="7466012" cy="0"/>
          </a:xfrm>
          <a:prstGeom prst="line">
            <a:avLst/>
          </a:prstGeom>
          <a:noFill/>
          <a:ln w="25400">
            <a:solidFill>
              <a:srgbClr val="FF0033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75776" name="Object 1024"/>
          <p:cNvGraphicFramePr>
            <a:graphicFrameLocks/>
          </p:cNvGraphicFramePr>
          <p:nvPr/>
        </p:nvGraphicFramePr>
        <p:xfrm>
          <a:off x="5638800" y="4495800"/>
          <a:ext cx="2970213" cy="2095500"/>
        </p:xfrm>
        <a:graphic>
          <a:graphicData uri="http://schemas.openxmlformats.org/presentationml/2006/ole">
            <p:oleObj spid="_x0000_s75776" name="ClipArt" r:id="rId3" imgW="2970000" imgH="209520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26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chemeClr val="accent2"/>
                </a:solidFill>
                <a:latin typeface="LilyUPC" pitchFamily="34" charset="-34"/>
              </a:rPr>
              <a:t>รูปแบบโปรแกรมบทเรียนแบบ Drill and Practice</a:t>
            </a:r>
          </a:p>
        </p:txBody>
      </p:sp>
      <p:sp>
        <p:nvSpPr>
          <p:cNvPr id="23555" name="Rectangle 1027"/>
          <p:cNvSpPr>
            <a:spLocks noChangeArrowheads="1"/>
          </p:cNvSpPr>
          <p:nvPr/>
        </p:nvSpPr>
        <p:spPr bwMode="auto">
          <a:xfrm>
            <a:off x="234950" y="2063750"/>
            <a:ext cx="8674100" cy="4330700"/>
          </a:xfrm>
          <a:prstGeom prst="rect">
            <a:avLst/>
          </a:prstGeom>
          <a:gradFill rotWithShape="0">
            <a:gsLst>
              <a:gs pos="0">
                <a:srgbClr val="008080"/>
              </a:gs>
              <a:gs pos="100000">
                <a:srgbClr val="008080">
                  <a:gamma/>
                  <a:shade val="69804"/>
                  <a:invGamma/>
                </a:srgbClr>
              </a:gs>
            </a:gsLst>
            <a:lin ang="5400000" scaled="1"/>
          </a:gra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3556" name="Rectangle 1028"/>
          <p:cNvSpPr>
            <a:spLocks noChangeArrowheads="1"/>
          </p:cNvSpPr>
          <p:nvPr/>
        </p:nvSpPr>
        <p:spPr bwMode="auto">
          <a:xfrm>
            <a:off x="463550" y="27495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3557" name="Rectangle 1029"/>
          <p:cNvSpPr>
            <a:spLocks noChangeArrowheads="1"/>
          </p:cNvSpPr>
          <p:nvPr/>
        </p:nvSpPr>
        <p:spPr bwMode="auto">
          <a:xfrm>
            <a:off x="6254750" y="27495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3558" name="Rectangle 1030"/>
          <p:cNvSpPr>
            <a:spLocks noChangeArrowheads="1"/>
          </p:cNvSpPr>
          <p:nvPr/>
        </p:nvSpPr>
        <p:spPr bwMode="auto">
          <a:xfrm>
            <a:off x="3359150" y="27495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3559" name="Rectangle 1031"/>
          <p:cNvSpPr>
            <a:spLocks noChangeArrowheads="1"/>
          </p:cNvSpPr>
          <p:nvPr/>
        </p:nvSpPr>
        <p:spPr bwMode="auto">
          <a:xfrm>
            <a:off x="463550" y="51117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3560" name="Rectangle 1032"/>
          <p:cNvSpPr>
            <a:spLocks noChangeArrowheads="1"/>
          </p:cNvSpPr>
          <p:nvPr/>
        </p:nvSpPr>
        <p:spPr bwMode="auto">
          <a:xfrm>
            <a:off x="6254750" y="51117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3561" name="Rectangle 1033"/>
          <p:cNvSpPr>
            <a:spLocks noChangeArrowheads="1"/>
          </p:cNvSpPr>
          <p:nvPr/>
        </p:nvSpPr>
        <p:spPr bwMode="auto">
          <a:xfrm>
            <a:off x="3359150" y="51117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3562" name="Line 1034"/>
          <p:cNvSpPr>
            <a:spLocks noChangeShapeType="1"/>
          </p:cNvSpPr>
          <p:nvPr/>
        </p:nvSpPr>
        <p:spPr bwMode="auto">
          <a:xfrm>
            <a:off x="2897188" y="3200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3563" name="Line 1035"/>
          <p:cNvSpPr>
            <a:spLocks noChangeShapeType="1"/>
          </p:cNvSpPr>
          <p:nvPr/>
        </p:nvSpPr>
        <p:spPr bwMode="auto">
          <a:xfrm>
            <a:off x="5792788" y="3200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3564" name="Line 1036"/>
          <p:cNvSpPr>
            <a:spLocks noChangeShapeType="1"/>
          </p:cNvSpPr>
          <p:nvPr/>
        </p:nvSpPr>
        <p:spPr bwMode="auto">
          <a:xfrm>
            <a:off x="2897188" y="5486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3565" name="Line 1037"/>
          <p:cNvSpPr>
            <a:spLocks noChangeShapeType="1"/>
          </p:cNvSpPr>
          <p:nvPr/>
        </p:nvSpPr>
        <p:spPr bwMode="auto">
          <a:xfrm>
            <a:off x="5792788" y="5486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3566" name="Line 1038"/>
          <p:cNvSpPr>
            <a:spLocks noChangeShapeType="1"/>
          </p:cNvSpPr>
          <p:nvPr/>
        </p:nvSpPr>
        <p:spPr bwMode="auto">
          <a:xfrm flipV="1">
            <a:off x="4648200" y="3582988"/>
            <a:ext cx="0" cy="15224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3567" name="Line 1039"/>
          <p:cNvSpPr>
            <a:spLocks noChangeShapeType="1"/>
          </p:cNvSpPr>
          <p:nvPr/>
        </p:nvSpPr>
        <p:spPr bwMode="auto">
          <a:xfrm>
            <a:off x="7543800" y="3582988"/>
            <a:ext cx="0" cy="15224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3568" name="Rectangle 1040"/>
          <p:cNvSpPr>
            <a:spLocks noChangeArrowheads="1"/>
          </p:cNvSpPr>
          <p:nvPr/>
        </p:nvSpPr>
        <p:spPr bwMode="auto">
          <a:xfrm>
            <a:off x="974725" y="2865438"/>
            <a:ext cx="1543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บทนำโปรแกรม</a:t>
            </a:r>
          </a:p>
        </p:txBody>
      </p:sp>
      <p:sp>
        <p:nvSpPr>
          <p:cNvPr id="23569" name="Rectangle 1041"/>
          <p:cNvSpPr>
            <a:spLocks noChangeArrowheads="1"/>
          </p:cNvSpPr>
          <p:nvPr/>
        </p:nvSpPr>
        <p:spPr bwMode="auto">
          <a:xfrm>
            <a:off x="3565525" y="2865438"/>
            <a:ext cx="20081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เสนอปัญหา คำถาม</a:t>
            </a:r>
          </a:p>
        </p:txBody>
      </p:sp>
      <p:sp>
        <p:nvSpPr>
          <p:cNvPr id="23570" name="Rectangle 1042"/>
          <p:cNvSpPr>
            <a:spLocks noChangeArrowheads="1"/>
          </p:cNvSpPr>
          <p:nvPr/>
        </p:nvSpPr>
        <p:spPr bwMode="auto">
          <a:xfrm>
            <a:off x="6537325" y="2865438"/>
            <a:ext cx="18780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คำถามและคำตอบ</a:t>
            </a:r>
          </a:p>
        </p:txBody>
      </p:sp>
      <p:sp>
        <p:nvSpPr>
          <p:cNvPr id="23571" name="Rectangle 1043"/>
          <p:cNvSpPr>
            <a:spLocks noChangeArrowheads="1"/>
          </p:cNvSpPr>
          <p:nvPr/>
        </p:nvSpPr>
        <p:spPr bwMode="auto">
          <a:xfrm>
            <a:off x="1127125" y="5151438"/>
            <a:ext cx="1182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จบบทเรียน</a:t>
            </a:r>
          </a:p>
        </p:txBody>
      </p:sp>
      <p:sp>
        <p:nvSpPr>
          <p:cNvPr id="23572" name="Rectangle 1044"/>
          <p:cNvSpPr>
            <a:spLocks noChangeArrowheads="1"/>
          </p:cNvSpPr>
          <p:nvPr/>
        </p:nvSpPr>
        <p:spPr bwMode="auto">
          <a:xfrm>
            <a:off x="3794125" y="5151438"/>
            <a:ext cx="1752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ให้ข้อมูลย้อนกลับ</a:t>
            </a:r>
          </a:p>
        </p:txBody>
      </p:sp>
      <p:sp>
        <p:nvSpPr>
          <p:cNvPr id="23573" name="Rectangle 1045"/>
          <p:cNvSpPr>
            <a:spLocks noChangeArrowheads="1"/>
          </p:cNvSpPr>
          <p:nvPr/>
        </p:nvSpPr>
        <p:spPr bwMode="auto">
          <a:xfrm>
            <a:off x="6842125" y="5151438"/>
            <a:ext cx="1463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ตรวจคำตอบ</a:t>
            </a:r>
          </a:p>
        </p:txBody>
      </p:sp>
      <p:sp>
        <p:nvSpPr>
          <p:cNvPr id="23574" name="Arc 1046"/>
          <p:cNvSpPr>
            <a:spLocks/>
          </p:cNvSpPr>
          <p:nvPr/>
        </p:nvSpPr>
        <p:spPr bwMode="auto">
          <a:xfrm flipH="1">
            <a:off x="5489575" y="3660775"/>
            <a:ext cx="1295400" cy="12954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1547 w 43200"/>
              <a:gd name="T1" fmla="*/ 0 h 43200"/>
              <a:gd name="T2" fmla="*/ 250 w 43200"/>
              <a:gd name="T3" fmla="*/ 18324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1547" y="0"/>
                </a:moveTo>
                <a:cubicBezTo>
                  <a:pt x="21564" y="0"/>
                  <a:pt x="21582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20503"/>
                  <a:pt x="83" y="19408"/>
                  <a:pt x="249" y="18323"/>
                </a:cubicBezTo>
              </a:path>
              <a:path w="43200" h="43200" stroke="0" extrusionOk="0">
                <a:moveTo>
                  <a:pt x="21547" y="0"/>
                </a:moveTo>
                <a:cubicBezTo>
                  <a:pt x="21564" y="0"/>
                  <a:pt x="21582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20503"/>
                  <a:pt x="83" y="19408"/>
                  <a:pt x="249" y="18323"/>
                </a:cubicBezTo>
                <a:lnTo>
                  <a:pt x="21600" y="21600"/>
                </a:ln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23575" name="Object 1047"/>
          <p:cNvGraphicFramePr>
            <a:graphicFrameLocks/>
          </p:cNvGraphicFramePr>
          <p:nvPr/>
        </p:nvGraphicFramePr>
        <p:xfrm>
          <a:off x="1136650" y="3733800"/>
          <a:ext cx="2547938" cy="1065213"/>
        </p:xfrm>
        <a:graphic>
          <a:graphicData uri="http://schemas.openxmlformats.org/presentationml/2006/ole">
            <p:oleObj spid="_x0000_s23575" name="ClipArt" r:id="rId3" imgW="2547720" imgH="106488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848600" cy="838200"/>
          </a:xfrm>
          <a:noFill/>
          <a:ln/>
        </p:spPr>
        <p:txBody>
          <a:bodyPr/>
          <a:lstStyle/>
          <a:p>
            <a:pPr eaLnBrk="0" hangingPunct="0"/>
            <a:r>
              <a:rPr lang="th-TH" sz="4800" b="1">
                <a:latin typeface="LilyUPC" pitchFamily="34" charset="-34"/>
              </a:rPr>
              <a:t>ประเภทสถานการณ์จำลอง(Simulation)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209800"/>
            <a:ext cx="7848600" cy="29718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    วัตถุประสงค์เพื่อให้ผู้เรียนได้ทดลองปฏิบัติกับสถานการณ์จำลองที่มี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ความใกล้เคียงกับเหตุการณ์จริง เพื่อฝึกทักษะและเรียนรู้โดยไม่ต้อง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เสี่ยงหรือเสียค่าใช้จ่ายมาก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    โปรแกรมประเภทนี้มักเป็นโปรแกรมสาธิต(Demostration) เพื่อให้ผู้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เรียนทราบถึงทักษะที่จำเป็น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463550" y="1987550"/>
            <a:ext cx="8140700" cy="3263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76800" name="Object 1024"/>
          <p:cNvGraphicFramePr>
            <a:graphicFrameLocks/>
          </p:cNvGraphicFramePr>
          <p:nvPr/>
        </p:nvGraphicFramePr>
        <p:xfrm>
          <a:off x="6615113" y="4648200"/>
          <a:ext cx="2071687" cy="1946275"/>
        </p:xfrm>
        <a:graphic>
          <a:graphicData uri="http://schemas.openxmlformats.org/presentationml/2006/ole">
            <p:oleObj spid="_x0000_s76800" name="ClipArt" r:id="rId3" imgW="2071440" imgH="194616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/>
          </p:cNvGraphicFramePr>
          <p:nvPr/>
        </p:nvGraphicFramePr>
        <p:xfrm>
          <a:off x="5251450" y="3584575"/>
          <a:ext cx="3662363" cy="3035300"/>
        </p:xfrm>
        <a:graphic>
          <a:graphicData uri="http://schemas.openxmlformats.org/presentationml/2006/ole">
            <p:oleObj spid="_x0000_s27650" name="ClipArt" r:id="rId3" imgW="3662280" imgH="3035160" progId="">
              <p:embed/>
            </p:oleObj>
          </a:graphicData>
        </a:graphic>
      </p:graphicFrame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87350" y="1835150"/>
            <a:ext cx="8369300" cy="3492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 eaLnBrk="0" hangingPunct="0"/>
            <a:r>
              <a:rPr lang="th-TH" sz="4800" b="1">
                <a:latin typeface="LilyUPC" pitchFamily="34" charset="-34"/>
              </a:rPr>
              <a:t>ประเภทเกมการสอน (Instruction Games)</a:t>
            </a: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body" idx="1"/>
          </p:nvPr>
        </p:nvSpPr>
        <p:spPr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    ประเภทนี้มีวัตถุประสงค์เพื่อกระตุ้นความสนใจของผู้เรียน มีการแข่ง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ขัน เราสามารถใช้เกมในการสอนและเป็นสื่อที่ให้ความรู้แก่ผู้เรียนได้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ในแง่ของกระบวนการ ทัศนคติ ตลอดจนทักษะ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ต่างๆ ทั้งยังช่วยเพิ่มบรรยากาศในการเรียนรู้ให้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มากขึ้นด้วย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234950" y="2063750"/>
            <a:ext cx="8674100" cy="4330700"/>
          </a:xfrm>
          <a:prstGeom prst="rect">
            <a:avLst/>
          </a:prstGeom>
          <a:gradFill rotWithShape="0">
            <a:gsLst>
              <a:gs pos="0">
                <a:srgbClr val="008080"/>
              </a:gs>
              <a:gs pos="100000">
                <a:srgbClr val="008080">
                  <a:gamma/>
                  <a:shade val="69804"/>
                  <a:invGamma/>
                </a:srgbClr>
              </a:gs>
            </a:gsLst>
            <a:lin ang="5400000" scaled="1"/>
          </a:gradFill>
          <a:ln w="127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6794500" y="5118100"/>
            <a:ext cx="2032000" cy="7366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848600" cy="11430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chemeClr val="accent2"/>
                </a:solidFill>
              </a:rPr>
              <a:t>รูปแบบโปรแกรมแบบ Instruction Games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463550" y="27495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6254750" y="27495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3359150" y="27495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463550" y="51117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6102350" y="4806950"/>
            <a:ext cx="2425700" cy="4445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3359150" y="5111750"/>
            <a:ext cx="2425700" cy="749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>
            <a:off x="2897188" y="3200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9708" name="Line 12"/>
          <p:cNvSpPr>
            <a:spLocks noChangeShapeType="1"/>
          </p:cNvSpPr>
          <p:nvPr/>
        </p:nvSpPr>
        <p:spPr bwMode="auto">
          <a:xfrm>
            <a:off x="5792788" y="3200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9709" name="Line 13"/>
          <p:cNvSpPr>
            <a:spLocks noChangeShapeType="1"/>
          </p:cNvSpPr>
          <p:nvPr/>
        </p:nvSpPr>
        <p:spPr bwMode="auto">
          <a:xfrm>
            <a:off x="2897188" y="5486400"/>
            <a:ext cx="455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9710" name="Line 14"/>
          <p:cNvSpPr>
            <a:spLocks noChangeShapeType="1"/>
          </p:cNvSpPr>
          <p:nvPr/>
        </p:nvSpPr>
        <p:spPr bwMode="auto">
          <a:xfrm>
            <a:off x="5792788" y="5486400"/>
            <a:ext cx="9890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9711" name="Line 15"/>
          <p:cNvSpPr>
            <a:spLocks noChangeShapeType="1"/>
          </p:cNvSpPr>
          <p:nvPr/>
        </p:nvSpPr>
        <p:spPr bwMode="auto">
          <a:xfrm flipV="1">
            <a:off x="4267200" y="3582988"/>
            <a:ext cx="0" cy="15224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9712" name="Line 16"/>
          <p:cNvSpPr>
            <a:spLocks noChangeShapeType="1"/>
          </p:cNvSpPr>
          <p:nvPr/>
        </p:nvSpPr>
        <p:spPr bwMode="auto">
          <a:xfrm>
            <a:off x="7543800" y="3582988"/>
            <a:ext cx="0" cy="1217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974725" y="2865438"/>
            <a:ext cx="1543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บทนำโปรแกรม</a:t>
            </a:r>
          </a:p>
        </p:txBody>
      </p:sp>
      <p:sp>
        <p:nvSpPr>
          <p:cNvPr id="29714" name="Rectangle 18"/>
          <p:cNvSpPr>
            <a:spLocks noChangeArrowheads="1"/>
          </p:cNvSpPr>
          <p:nvPr/>
        </p:nvSpPr>
        <p:spPr bwMode="auto">
          <a:xfrm>
            <a:off x="3717925" y="2865438"/>
            <a:ext cx="17605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เสนอสถานการณ์</a:t>
            </a:r>
          </a:p>
        </p:txBody>
      </p:sp>
      <p:sp>
        <p:nvSpPr>
          <p:cNvPr id="29715" name="Rectangle 19"/>
          <p:cNvSpPr>
            <a:spLocks noChangeArrowheads="1"/>
          </p:cNvSpPr>
          <p:nvPr/>
        </p:nvSpPr>
        <p:spPr bwMode="auto">
          <a:xfrm>
            <a:off x="6461125" y="2865438"/>
            <a:ext cx="2095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การกระทำที่ต้องการ</a:t>
            </a:r>
          </a:p>
        </p:txBody>
      </p:sp>
      <p:sp>
        <p:nvSpPr>
          <p:cNvPr id="29716" name="Rectangle 20"/>
          <p:cNvSpPr>
            <a:spLocks noChangeArrowheads="1"/>
          </p:cNvSpPr>
          <p:nvPr/>
        </p:nvSpPr>
        <p:spPr bwMode="auto">
          <a:xfrm>
            <a:off x="1127125" y="5151438"/>
            <a:ext cx="1182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จบบทเรียน</a:t>
            </a:r>
          </a:p>
        </p:txBody>
      </p:sp>
      <p:sp>
        <p:nvSpPr>
          <p:cNvPr id="29717" name="Rectangle 21"/>
          <p:cNvSpPr>
            <a:spLocks noChangeArrowheads="1"/>
          </p:cNvSpPr>
          <p:nvPr/>
        </p:nvSpPr>
        <p:spPr bwMode="auto">
          <a:xfrm>
            <a:off x="3870325" y="5151438"/>
            <a:ext cx="14208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การปรับระบบ</a:t>
            </a:r>
          </a:p>
        </p:txBody>
      </p:sp>
      <p:sp>
        <p:nvSpPr>
          <p:cNvPr id="29718" name="Rectangle 22"/>
          <p:cNvSpPr>
            <a:spLocks noChangeArrowheads="1"/>
          </p:cNvSpPr>
          <p:nvPr/>
        </p:nvSpPr>
        <p:spPr bwMode="auto">
          <a:xfrm>
            <a:off x="6232525" y="4694238"/>
            <a:ext cx="2173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การกระทำของผู้เรียน</a:t>
            </a:r>
          </a:p>
        </p:txBody>
      </p:sp>
      <p:sp>
        <p:nvSpPr>
          <p:cNvPr id="29719" name="Arc 23"/>
          <p:cNvSpPr>
            <a:spLocks/>
          </p:cNvSpPr>
          <p:nvPr/>
        </p:nvSpPr>
        <p:spPr bwMode="auto">
          <a:xfrm flipH="1">
            <a:off x="4651375" y="3660775"/>
            <a:ext cx="1295400" cy="12954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1547 w 43200"/>
              <a:gd name="T1" fmla="*/ 0 h 43200"/>
              <a:gd name="T2" fmla="*/ 250 w 43200"/>
              <a:gd name="T3" fmla="*/ 18324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1547" y="0"/>
                </a:moveTo>
                <a:cubicBezTo>
                  <a:pt x="21564" y="0"/>
                  <a:pt x="21582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20503"/>
                  <a:pt x="83" y="19408"/>
                  <a:pt x="249" y="18323"/>
                </a:cubicBezTo>
              </a:path>
              <a:path w="43200" h="43200" stroke="0" extrusionOk="0">
                <a:moveTo>
                  <a:pt x="21547" y="0"/>
                </a:moveTo>
                <a:cubicBezTo>
                  <a:pt x="21564" y="0"/>
                  <a:pt x="21582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20503"/>
                  <a:pt x="83" y="19408"/>
                  <a:pt x="249" y="18323"/>
                </a:cubicBezTo>
                <a:lnTo>
                  <a:pt x="21600" y="21600"/>
                </a:ln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9720" name="Rectangle 24"/>
          <p:cNvSpPr>
            <a:spLocks noChangeArrowheads="1"/>
          </p:cNvSpPr>
          <p:nvPr/>
        </p:nvSpPr>
        <p:spPr bwMode="auto">
          <a:xfrm>
            <a:off x="6102350" y="5721350"/>
            <a:ext cx="2425700" cy="4445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29721" name="Rectangle 25"/>
          <p:cNvSpPr>
            <a:spLocks noChangeArrowheads="1"/>
          </p:cNvSpPr>
          <p:nvPr/>
        </p:nvSpPr>
        <p:spPr bwMode="auto">
          <a:xfrm>
            <a:off x="6232525" y="5608638"/>
            <a:ext cx="2295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การกระทำของคู่แข่งขัน</a:t>
            </a:r>
          </a:p>
        </p:txBody>
      </p:sp>
      <p:graphicFrame>
        <p:nvGraphicFramePr>
          <p:cNvPr id="77824" name="Object 0"/>
          <p:cNvGraphicFramePr>
            <a:graphicFrameLocks/>
          </p:cNvGraphicFramePr>
          <p:nvPr/>
        </p:nvGraphicFramePr>
        <p:xfrm>
          <a:off x="1219200" y="3733800"/>
          <a:ext cx="2436813" cy="1330325"/>
        </p:xfrm>
        <a:graphic>
          <a:graphicData uri="http://schemas.openxmlformats.org/presentationml/2006/ole">
            <p:oleObj spid="_x0000_s77824" name="ClipArt" r:id="rId3" imgW="2436480" imgH="133020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7848600" cy="762000"/>
          </a:xfrm>
          <a:noFill/>
          <a:ln/>
        </p:spPr>
        <p:txBody>
          <a:bodyPr/>
          <a:lstStyle/>
          <a:p>
            <a:pPr algn="l" eaLnBrk="0" hangingPunct="0"/>
            <a:r>
              <a:rPr lang="th-TH" sz="4800" b="1">
                <a:solidFill>
                  <a:schemeClr val="hlink"/>
                </a:solidFill>
                <a:latin typeface="LilyUPC" pitchFamily="34" charset="-34"/>
              </a:rPr>
              <a:t>ประเภทการค้นพบ (Discovery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23622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folHlink"/>
                </a:solidFill>
              </a:rPr>
              <a:t>     มีวัตถุประสงค์เพื่อให้ผู้เรียน ได้มีโอกาสทดลองกระทำสิ่งต่างๆ ก่อน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folHlink"/>
                </a:solidFill>
              </a:rPr>
              <a:t>จนกระทั่งสามารถหาข้อสรุปได้ด้วยตนเอง  โปรแกรมจะเสนอปัญหาให้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folHlink"/>
                </a:solidFill>
              </a:rPr>
              <a:t>ผู้เรียนได้ลองผิดลองถูกและให้ข้อมูลแก่ผู้เรียนเพื่อช่วยผู้เรียนในการค้น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folHlink"/>
                </a:solidFill>
              </a:rPr>
              <a:t>พบนั้น จนกว่าจะได้ข้อสรุปที่ดีที่สุด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463550" y="1835150"/>
            <a:ext cx="8216900" cy="2730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31749" name="Object 5"/>
          <p:cNvGraphicFramePr>
            <a:graphicFrameLocks/>
          </p:cNvGraphicFramePr>
          <p:nvPr/>
        </p:nvGraphicFramePr>
        <p:xfrm>
          <a:off x="2736850" y="4879975"/>
          <a:ext cx="3662363" cy="1662113"/>
        </p:xfrm>
        <a:graphic>
          <a:graphicData uri="http://schemas.openxmlformats.org/presentationml/2006/ole">
            <p:oleObj spid="_x0000_s31749" name="ClipArt" r:id="rId3" imgW="3662280" imgH="166176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11150" y="234950"/>
            <a:ext cx="8521700" cy="977900"/>
          </a:xfrm>
          <a:prstGeom prst="rect">
            <a:avLst/>
          </a:prstGeom>
          <a:gradFill rotWithShape="0">
            <a:gsLst>
              <a:gs pos="0">
                <a:srgbClr val="006699">
                  <a:gamma/>
                  <a:shade val="69804"/>
                  <a:invGamma/>
                </a:srgbClr>
              </a:gs>
              <a:gs pos="50000">
                <a:srgbClr val="006699"/>
              </a:gs>
              <a:gs pos="100000">
                <a:srgbClr val="006699">
                  <a:gamma/>
                  <a:shade val="6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848600" cy="8382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chemeClr val="tx1"/>
                </a:solidFill>
                <a:latin typeface="LilyUPC" pitchFamily="34" charset="-34"/>
              </a:rPr>
              <a:t>ประเภทการแก้ปัญหา (Problem-Solving)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2133600"/>
            <a:ext cx="7848600" cy="12192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เพื่อฝึกให้นักเรียนรู้จักการคิด การตัดสินใจ โดยจะมีเกณฑ์ ที่กำหนด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ให้แล้วผู้เรียนพิจารณาตามเกณฑ์นั้นๆ</a:t>
            </a:r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>
            <a:off x="687388" y="3581400"/>
            <a:ext cx="7694612" cy="0"/>
          </a:xfrm>
          <a:prstGeom prst="line">
            <a:avLst/>
          </a:prstGeom>
          <a:noFill/>
          <a:ln w="25400">
            <a:solidFill>
              <a:srgbClr val="FF0033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33798" name="Object 6"/>
          <p:cNvGraphicFramePr>
            <a:graphicFrameLocks/>
          </p:cNvGraphicFramePr>
          <p:nvPr/>
        </p:nvGraphicFramePr>
        <p:xfrm>
          <a:off x="679450" y="3827463"/>
          <a:ext cx="3143250" cy="2138362"/>
        </p:xfrm>
        <a:graphic>
          <a:graphicData uri="http://schemas.openxmlformats.org/presentationml/2006/ole">
            <p:oleObj spid="_x0000_s33798" name="ClipArt" r:id="rId3" imgW="3143160" imgH="2138040" progId="">
              <p:embed/>
            </p:oleObj>
          </a:graphicData>
        </a:graphic>
      </p:graphicFrame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4251325" y="4251325"/>
            <a:ext cx="3919538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algn="l" eaLnBrk="0" hangingPunct="0">
              <a:buFont typeface="Wingdings" pitchFamily="2" charset="2"/>
              <a:buChar char=""/>
            </a:pPr>
            <a:r>
              <a:rPr lang="th-TH" sz="4400">
                <a:solidFill>
                  <a:schemeClr val="tx2"/>
                </a:solidFill>
              </a:rPr>
              <a:t> ผู้เรียนกำหนดปัญหาเอง</a:t>
            </a:r>
          </a:p>
          <a:p>
            <a:pPr algn="l" eaLnBrk="0" hangingPunct="0">
              <a:buFont typeface="Wingdings" pitchFamily="2" charset="2"/>
              <a:buChar char=""/>
            </a:pPr>
            <a:r>
              <a:rPr lang="th-TH" sz="4400">
                <a:solidFill>
                  <a:schemeClr val="tx2"/>
                </a:solidFill>
              </a:rPr>
              <a:t> ผู้เขียนกำหนดปัญหาให้</a:t>
            </a:r>
          </a:p>
        </p:txBody>
      </p:sp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4197350" y="3968750"/>
            <a:ext cx="4178300" cy="2120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311150" y="1758950"/>
            <a:ext cx="8521700" cy="4635500"/>
          </a:xfrm>
          <a:prstGeom prst="rect">
            <a:avLst/>
          </a:prstGeom>
          <a:noFill/>
          <a:ln w="12700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 spd="slow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848600" cy="838200"/>
          </a:xfrm>
          <a:noFill/>
          <a:ln/>
        </p:spPr>
        <p:txBody>
          <a:bodyPr/>
          <a:lstStyle/>
          <a:p>
            <a:pPr algn="l" eaLnBrk="0" hangingPunct="0"/>
            <a:r>
              <a:rPr lang="th-TH" sz="4800" b="1">
                <a:latin typeface="LilyUPC" pitchFamily="34" charset="-34"/>
              </a:rPr>
              <a:t>ประเภทเพื่อการทดสอบ (Test)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057400"/>
            <a:ext cx="7848600" cy="24384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ประเภทนี้ไม่ได้มีวัตถุประสงค์เพื่อการสอน แต่เพื่อใช้ประเมินการสอน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แต่เพื่อใช้ประเมินการสอนของครูหรือการเรียนของนักเรียน  คอมพิว-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เตอร์จะประเมินผลในทันทีว่านักเรียนสอบได้หรือสอบตก และจะอยู่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ในลำดับที่เท่าไรได้ผลการสอบกี่เปอร์เซ็นต์</a:t>
            </a:r>
          </a:p>
        </p:txBody>
      </p:sp>
      <p:graphicFrame>
        <p:nvGraphicFramePr>
          <p:cNvPr id="35844" name="Object 4"/>
          <p:cNvGraphicFramePr>
            <a:graphicFrameLocks/>
          </p:cNvGraphicFramePr>
          <p:nvPr/>
        </p:nvGraphicFramePr>
        <p:xfrm>
          <a:off x="5638800" y="4029075"/>
          <a:ext cx="3122613" cy="2406650"/>
        </p:xfrm>
        <a:graphic>
          <a:graphicData uri="http://schemas.openxmlformats.org/presentationml/2006/ole">
            <p:oleObj spid="_x0000_s35844" name="ClipArt" r:id="rId3" imgW="3122280" imgH="240660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848600" cy="685800"/>
          </a:xfrm>
          <a:noFill/>
          <a:ln/>
        </p:spPr>
        <p:txBody>
          <a:bodyPr/>
          <a:lstStyle/>
          <a:p>
            <a:pPr eaLnBrk="0" hangingPunct="0"/>
            <a:r>
              <a:rPr lang="th-TH" b="1"/>
              <a:t>การพัฒนาโปรแกรมคอมพิวเตอร์ช่วยสอน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848600" cy="6858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chemeClr val="accent2"/>
                </a:solidFill>
              </a:rPr>
              <a:t>ควรมีการวางแผนอย่างเป็นขั้นตอน กำหนดวัตถุประสงค์ชัดเจน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498725" y="808038"/>
            <a:ext cx="42021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Instruction Computing Development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768350" y="2673350"/>
            <a:ext cx="7531100" cy="36449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>
            <a:off x="4572000" y="3582988"/>
            <a:ext cx="0" cy="5318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37895" name="Line 7"/>
          <p:cNvSpPr>
            <a:spLocks noChangeShapeType="1"/>
          </p:cNvSpPr>
          <p:nvPr/>
        </p:nvSpPr>
        <p:spPr bwMode="auto">
          <a:xfrm>
            <a:off x="4572000" y="4725988"/>
            <a:ext cx="0" cy="5318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1530350" y="2978150"/>
            <a:ext cx="6007100" cy="596900"/>
          </a:xfrm>
          <a:prstGeom prst="rect">
            <a:avLst/>
          </a:prstGeom>
          <a:solidFill>
            <a:srgbClr val="0000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1530350" y="4121150"/>
            <a:ext cx="6007100" cy="596900"/>
          </a:xfrm>
          <a:prstGeom prst="rect">
            <a:avLst/>
          </a:prstGeom>
          <a:solidFill>
            <a:srgbClr val="0000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1530350" y="5264150"/>
            <a:ext cx="6007100" cy="596900"/>
          </a:xfrm>
          <a:prstGeom prst="rect">
            <a:avLst/>
          </a:prstGeom>
          <a:solidFill>
            <a:srgbClr val="0000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37899" name="Rectangle 11"/>
          <p:cNvSpPr>
            <a:spLocks noChangeArrowheads="1"/>
          </p:cNvSpPr>
          <p:nvPr/>
        </p:nvSpPr>
        <p:spPr bwMode="auto">
          <a:xfrm>
            <a:off x="2651125" y="3017838"/>
            <a:ext cx="3848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ขั้นตอนออกแบบ Instruction Design</a:t>
            </a:r>
          </a:p>
        </p:txBody>
      </p:sp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2498725" y="4160838"/>
            <a:ext cx="4121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ขั้นการผลิต Instruction Construction</a:t>
            </a:r>
          </a:p>
        </p:txBody>
      </p:sp>
      <p:sp>
        <p:nvSpPr>
          <p:cNvPr id="37901" name="Rectangle 13"/>
          <p:cNvSpPr>
            <a:spLocks noChangeArrowheads="1"/>
          </p:cNvSpPr>
          <p:nvPr/>
        </p:nvSpPr>
        <p:spPr bwMode="auto">
          <a:xfrm>
            <a:off x="2422525" y="5303838"/>
            <a:ext cx="4311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200"/>
              <a:t>ขั้นการประยุตก์ใช้ Instruction Implement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848600" cy="762000"/>
          </a:xfrm>
          <a:noFill/>
          <a:ln/>
        </p:spPr>
        <p:txBody>
          <a:bodyPr/>
          <a:lstStyle/>
          <a:p>
            <a:pPr algn="l" eaLnBrk="0" hangingPunct="0"/>
            <a:r>
              <a:rPr lang="th-TH" b="1">
                <a:latin typeface="LilyUPC" pitchFamily="34" charset="-34"/>
              </a:rPr>
              <a:t>การออกแบบโปรแกรมคอมพิวเตอร์ช่วยสอน</a:t>
            </a:r>
          </a:p>
        </p:txBody>
      </p:sp>
      <p:sp>
        <p:nvSpPr>
          <p:cNvPr id="39939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295400" y="2667000"/>
            <a:ext cx="7162800" cy="22098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Wingdings" pitchFamily="2" charset="2"/>
              <a:buChar char="&gt;"/>
            </a:pPr>
            <a:r>
              <a:rPr lang="th-TH" sz="3600" b="1">
                <a:solidFill>
                  <a:schemeClr val="accent2"/>
                </a:solidFill>
              </a:rPr>
              <a:t> วิเคราะห์เนื้อหา</a:t>
            </a:r>
            <a:endParaRPr lang="th-TH" b="1"/>
          </a:p>
          <a:p>
            <a:pPr lvl="1" eaLnBrk="0" hangingPunct="0">
              <a:buFont typeface="Wingdings" pitchFamily="2" charset="2"/>
              <a:buChar char="%"/>
            </a:pPr>
            <a:r>
              <a:rPr lang="th-TH" b="1"/>
              <a:t> เลือกเนื้อหาที่มีการฝึกทักษะซ้ำบ่อยๆหรือต้องมีภาพประกอบ</a:t>
            </a:r>
          </a:p>
          <a:p>
            <a:pPr lvl="1" eaLnBrk="0" hangingPunct="0">
              <a:buFont typeface="Wingdings" pitchFamily="2" charset="2"/>
              <a:buChar char="%"/>
            </a:pPr>
            <a:r>
              <a:rPr lang="th-TH" b="1"/>
              <a:t> เลือกเนื้อหาที่คาดว่าจะประหยัดเวลาสอนได้มากกว่าวิธีเดิม</a:t>
            </a:r>
          </a:p>
          <a:p>
            <a:pPr lvl="1" eaLnBrk="0" hangingPunct="0">
              <a:buFont typeface="Wingdings" pitchFamily="2" charset="2"/>
              <a:buChar char="%"/>
            </a:pPr>
            <a:r>
              <a:rPr lang="th-TH" b="1"/>
              <a:t> เลือกเนื้อหาบางอย่างที่สามารถจำลองในรูปของการสาธิตได้</a:t>
            </a:r>
          </a:p>
        </p:txBody>
      </p:sp>
      <p:sp>
        <p:nvSpPr>
          <p:cNvPr id="39940" name="Rectangle 1028"/>
          <p:cNvSpPr>
            <a:spLocks noChangeArrowheads="1"/>
          </p:cNvSpPr>
          <p:nvPr/>
        </p:nvSpPr>
        <p:spPr bwMode="auto">
          <a:xfrm>
            <a:off x="1149350" y="2292350"/>
            <a:ext cx="7150100" cy="3035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39941" name="Object 1029"/>
          <p:cNvGraphicFramePr>
            <a:graphicFrameLocks/>
          </p:cNvGraphicFramePr>
          <p:nvPr/>
        </p:nvGraphicFramePr>
        <p:xfrm>
          <a:off x="6934200" y="4746625"/>
          <a:ext cx="2133600" cy="1930400"/>
        </p:xfrm>
        <a:graphic>
          <a:graphicData uri="http://schemas.openxmlformats.org/presentationml/2006/ole">
            <p:oleObj spid="_x0000_s39941" name="ClipArt" r:id="rId3" imgW="2133360" imgH="193032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848600" cy="914400"/>
          </a:xfrm>
          <a:noFill/>
          <a:ln/>
        </p:spPr>
        <p:txBody>
          <a:bodyPr/>
          <a:lstStyle/>
          <a:p>
            <a:pPr algn="l" eaLnBrk="0" hangingPunct="0"/>
            <a:r>
              <a:rPr lang="th-TH" b="1">
                <a:latin typeface="LilyUPC" pitchFamily="34" charset="-34"/>
              </a:rPr>
              <a:t>การออกแบบโปรแกรมคอมพิวเตอร์ช่วยสอน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31242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sz="3600" b="1"/>
              <a:t>ต้องศึกษาความเป็นไปได้</a:t>
            </a:r>
            <a:endParaRPr lang="th-TH" sz="3600" b="1">
              <a:solidFill>
                <a:schemeClr val="accent2"/>
              </a:solidFill>
            </a:endParaRPr>
          </a:p>
          <a:p>
            <a:pPr lvl="1" eaLnBrk="0" hangingPunct="0">
              <a:buFont typeface="Monotype Sorts" pitchFamily="2" charset="2"/>
              <a:buChar char=")"/>
            </a:pPr>
            <a:r>
              <a:rPr lang="th-TH" sz="3200" b="1">
                <a:solidFill>
                  <a:schemeClr val="accent2"/>
                </a:solidFill>
              </a:rPr>
              <a:t> มีบุคคลากรที่มีความรู้มากพอทีจะผลิตโปรแกรมหรือไม่</a:t>
            </a:r>
          </a:p>
          <a:p>
            <a:pPr lvl="1" eaLnBrk="0" hangingPunct="0">
              <a:buFont typeface="Monotype Sorts" pitchFamily="2" charset="2"/>
              <a:buChar char=")"/>
            </a:pPr>
            <a:r>
              <a:rPr lang="th-TH" sz="3200" b="1">
                <a:solidFill>
                  <a:schemeClr val="accent2"/>
                </a:solidFill>
              </a:rPr>
              <a:t> จะใช้เวลาเท่าไร มากหรือน้อยกว่าเดิม</a:t>
            </a:r>
          </a:p>
          <a:p>
            <a:pPr lvl="1" eaLnBrk="0" hangingPunct="0">
              <a:buFont typeface="Monotype Sorts" pitchFamily="2" charset="2"/>
              <a:buChar char=")"/>
            </a:pPr>
            <a:r>
              <a:rPr lang="th-TH" sz="3200" b="1">
                <a:solidFill>
                  <a:schemeClr val="accent2"/>
                </a:solidFill>
              </a:rPr>
              <a:t> ต้องการอุปกรณ์พิเศษเพิ่มเติมมากน้อยเพียงใด</a:t>
            </a:r>
          </a:p>
          <a:p>
            <a:pPr lvl="1" eaLnBrk="0" hangingPunct="0">
              <a:buFont typeface="Monotype Sorts" pitchFamily="2" charset="2"/>
              <a:buChar char=")"/>
            </a:pPr>
            <a:r>
              <a:rPr lang="th-TH" sz="3200" b="1">
                <a:solidFill>
                  <a:schemeClr val="accent2"/>
                </a:solidFill>
              </a:rPr>
              <a:t> มีงบประมาณเพียงพอหรือไม่</a:t>
            </a:r>
          </a:p>
        </p:txBody>
      </p:sp>
      <p:graphicFrame>
        <p:nvGraphicFramePr>
          <p:cNvPr id="41988" name="Object 4"/>
          <p:cNvGraphicFramePr>
            <a:graphicFrameLocks/>
          </p:cNvGraphicFramePr>
          <p:nvPr/>
        </p:nvGraphicFramePr>
        <p:xfrm>
          <a:off x="6227763" y="4343400"/>
          <a:ext cx="2305050" cy="2203450"/>
        </p:xfrm>
        <a:graphic>
          <a:graphicData uri="http://schemas.openxmlformats.org/presentationml/2006/ole">
            <p:oleObj spid="_x0000_s41988" name="ClipArt" r:id="rId3" imgW="2304720" imgH="2203200" progId="">
              <p:embed/>
            </p:oleObj>
          </a:graphicData>
        </a:graphic>
      </p:graphicFrame>
      <p:graphicFrame>
        <p:nvGraphicFramePr>
          <p:cNvPr id="41989" name="Object 5"/>
          <p:cNvGraphicFramePr>
            <a:graphicFrameLocks/>
          </p:cNvGraphicFramePr>
          <p:nvPr/>
        </p:nvGraphicFramePr>
        <p:xfrm>
          <a:off x="5922963" y="5495925"/>
          <a:ext cx="1100137" cy="1050925"/>
        </p:xfrm>
        <a:graphic>
          <a:graphicData uri="http://schemas.openxmlformats.org/presentationml/2006/ole">
            <p:oleObj spid="_x0000_s41989" name="ClipArt" r:id="rId4" imgW="1099800" imgH="105084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848600" cy="1143000"/>
          </a:xfrm>
          <a:noFill/>
          <a:ln/>
        </p:spPr>
        <p:txBody>
          <a:bodyPr/>
          <a:lstStyle/>
          <a:p>
            <a:pPr algn="l" eaLnBrk="0" hangingPunct="0"/>
            <a:r>
              <a:rPr lang="th-TH" b="1">
                <a:latin typeface="LilyUPC" pitchFamily="34" charset="-34"/>
              </a:rPr>
              <a:t>การออกแบบโปรแกรมคอมพิวเตอร์ช่วยสอน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18288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b="1"/>
              <a:t>กำหนดวัตถุประสงค์ โดยคำนึงถึง…</a:t>
            </a:r>
          </a:p>
          <a:p>
            <a:pPr lvl="1" eaLnBrk="0" hangingPunct="0">
              <a:buFont typeface="Wingdings" pitchFamily="2" charset="2"/>
              <a:buChar char="("/>
            </a:pPr>
            <a:r>
              <a:rPr lang="th-TH" b="1"/>
              <a:t> </a:t>
            </a:r>
            <a:r>
              <a:rPr lang="th-TH" b="1">
                <a:solidFill>
                  <a:schemeClr val="accent2"/>
                </a:solidFill>
              </a:rPr>
              <a:t>ความรู้พื้นฐานของผู้เรียน ว่าเป็นใคร อายุเท่าไร พื้นฐานเดิมเป็นอย่างไร</a:t>
            </a:r>
          </a:p>
          <a:p>
            <a:pPr lvl="1" eaLnBrk="0" hangingPunct="0">
              <a:buFont typeface="Wingdings" pitchFamily="2" charset="2"/>
              <a:buChar char="("/>
            </a:pPr>
            <a:r>
              <a:rPr lang="th-TH" b="1">
                <a:solidFill>
                  <a:schemeClr val="accent2"/>
                </a:solidFill>
              </a:rPr>
              <a:t> สิ่งที่คาดหวังจากผู้เรียน เมื่อได้ศึกษาโปรแกรมเรื่องนี้แล้ว</a:t>
            </a:r>
          </a:p>
        </p:txBody>
      </p:sp>
      <p:graphicFrame>
        <p:nvGraphicFramePr>
          <p:cNvPr id="44036" name="Object 4"/>
          <p:cNvGraphicFramePr>
            <a:graphicFrameLocks/>
          </p:cNvGraphicFramePr>
          <p:nvPr/>
        </p:nvGraphicFramePr>
        <p:xfrm>
          <a:off x="2209800" y="3746500"/>
          <a:ext cx="4418013" cy="2836863"/>
        </p:xfrm>
        <a:graphic>
          <a:graphicData uri="http://schemas.openxmlformats.org/presentationml/2006/ole">
            <p:oleObj spid="_x0000_s44036" name="ClipArt" r:id="rId3" imgW="4417920" imgH="283680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463550" y="1758950"/>
            <a:ext cx="8216900" cy="4178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eaLnBrk="0" hangingPunct="0"/>
            <a:r>
              <a:rPr lang="th-TH" b="1">
                <a:latin typeface="LilyUPC" pitchFamily="34" charset="-34"/>
              </a:rPr>
              <a:t>การออกแบบโปรแกรมคอมพิวเตอร์ช่วยสอน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body" idx="1"/>
          </p:nvPr>
        </p:nvSpPr>
        <p:spPr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sz="3600" b="1">
                <a:latin typeface="LilyUPC" pitchFamily="34" charset="-34"/>
              </a:rPr>
              <a:t>ลำดับขั้นการนำเสนอ</a:t>
            </a:r>
          </a:p>
          <a:p>
            <a:pPr lvl="1" eaLnBrk="0" hangingPunct="0">
              <a:buFont typeface="Monotype Sorts" pitchFamily="2" charset="2"/>
              <a:buChar char="&amp;"/>
            </a:pPr>
            <a:r>
              <a:rPr lang="th-TH" b="1">
                <a:solidFill>
                  <a:schemeClr val="accent2"/>
                </a:solidFill>
              </a:rPr>
              <a:t>ภาษาที่ใช้มีความเหมาะสมกับผู้เรียนหรือไม่</a:t>
            </a:r>
          </a:p>
          <a:p>
            <a:pPr lvl="1" eaLnBrk="0" hangingPunct="0">
              <a:buFont typeface="Monotype Sorts" pitchFamily="2" charset="2"/>
              <a:buChar char="&amp;"/>
            </a:pPr>
            <a:r>
              <a:rPr lang="th-TH" b="1">
                <a:solidFill>
                  <a:schemeClr val="accent2"/>
                </a:solidFill>
              </a:rPr>
              <a:t>ขนาดของตัวอักษร ข้อความ สีของข้อความ เหมาะกับผู้เรียนหรือไม่</a:t>
            </a:r>
          </a:p>
          <a:p>
            <a:pPr lvl="1" eaLnBrk="0" hangingPunct="0">
              <a:buFont typeface="Monotype Sorts" pitchFamily="2" charset="2"/>
              <a:buChar char="&amp;"/>
            </a:pPr>
            <a:r>
              <a:rPr lang="th-TH" b="1">
                <a:solidFill>
                  <a:schemeClr val="accent2"/>
                </a:solidFill>
              </a:rPr>
              <a:t>องค์ประกอบโดยรวมใน 1 จอภาพ</a:t>
            </a:r>
          </a:p>
          <a:p>
            <a:pPr lvl="1" eaLnBrk="0" hangingPunct="0">
              <a:buFont typeface="Monotype Sorts" pitchFamily="2" charset="2"/>
              <a:buChar char="&amp;"/>
            </a:pPr>
            <a:r>
              <a:rPr lang="th-TH" b="1">
                <a:solidFill>
                  <a:schemeClr val="accent2"/>
                </a:solidFill>
              </a:rPr>
              <a:t>ภาพนิ่ง ภาพเคลื่อนไหว เสียง ดีหรือต้องปรับปรุง</a:t>
            </a:r>
          </a:p>
          <a:p>
            <a:pPr lvl="1" eaLnBrk="0" hangingPunct="0">
              <a:buFont typeface="Monotype Sorts" pitchFamily="2" charset="2"/>
              <a:buChar char="&amp;"/>
            </a:pPr>
            <a:r>
              <a:rPr lang="th-TH" b="1">
                <a:solidFill>
                  <a:schemeClr val="accent2"/>
                </a:solidFill>
              </a:rPr>
              <a:t>การสร้างแรงเสริมแก่ผู้เรียน..คำชม รางวัลต่างๆมากหรือน้อยไป</a:t>
            </a:r>
          </a:p>
          <a:p>
            <a:pPr lvl="1" eaLnBrk="0" hangingPunct="0">
              <a:buFont typeface="Monotype Sorts" pitchFamily="2" charset="2"/>
              <a:buChar char="&amp;"/>
            </a:pPr>
            <a:r>
              <a:rPr lang="th-TH" b="1">
                <a:solidFill>
                  <a:schemeClr val="accent2"/>
                </a:solidFill>
              </a:rPr>
              <a:t>แบบฝึกหัดประจำหน่วย ประจำบท</a:t>
            </a:r>
          </a:p>
        </p:txBody>
      </p:sp>
      <p:graphicFrame>
        <p:nvGraphicFramePr>
          <p:cNvPr id="78848" name="Object 0"/>
          <p:cNvGraphicFramePr>
            <a:graphicFrameLocks/>
          </p:cNvGraphicFramePr>
          <p:nvPr/>
        </p:nvGraphicFramePr>
        <p:xfrm>
          <a:off x="7086600" y="4632325"/>
          <a:ext cx="2005013" cy="2149475"/>
        </p:xfrm>
        <a:graphic>
          <a:graphicData uri="http://schemas.openxmlformats.org/presentationml/2006/ole">
            <p:oleObj spid="_x0000_s78848" name="ClipArt" r:id="rId3" imgW="2004840" imgH="214920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848600" cy="914400"/>
          </a:xfrm>
          <a:noFill/>
          <a:ln/>
        </p:spPr>
        <p:txBody>
          <a:bodyPr/>
          <a:lstStyle/>
          <a:p>
            <a:pPr eaLnBrk="0" hangingPunct="0"/>
            <a:r>
              <a:rPr lang="th-TH" b="1"/>
              <a:t>สรุปขั้นตอนของการออกแบบโปรแกรม CAI</a:t>
            </a: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1225550" y="2292350"/>
            <a:ext cx="6692900" cy="3949700"/>
          </a:xfrm>
          <a:prstGeom prst="rect">
            <a:avLst/>
          </a:prstGeom>
          <a:noFill/>
          <a:ln w="12700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2597150" y="2520950"/>
            <a:ext cx="3949700" cy="596900"/>
          </a:xfrm>
          <a:prstGeom prst="rect">
            <a:avLst/>
          </a:prstGeom>
          <a:gradFill rotWithShape="0">
            <a:gsLst>
              <a:gs pos="0">
                <a:srgbClr val="0000FF">
                  <a:gamma/>
                  <a:shade val="69804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6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2597150" y="5264150"/>
            <a:ext cx="3949700" cy="596900"/>
          </a:xfrm>
          <a:prstGeom prst="rect">
            <a:avLst/>
          </a:prstGeom>
          <a:gradFill rotWithShape="0">
            <a:gsLst>
              <a:gs pos="0">
                <a:srgbClr val="0000FF">
                  <a:gamma/>
                  <a:shade val="69804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6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2597150" y="4349750"/>
            <a:ext cx="3949700" cy="596900"/>
          </a:xfrm>
          <a:prstGeom prst="rect">
            <a:avLst/>
          </a:prstGeom>
          <a:gradFill rotWithShape="0">
            <a:gsLst>
              <a:gs pos="0">
                <a:srgbClr val="0000FF">
                  <a:gamma/>
                  <a:shade val="69804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6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2597150" y="3435350"/>
            <a:ext cx="3949700" cy="596900"/>
          </a:xfrm>
          <a:prstGeom prst="rect">
            <a:avLst/>
          </a:prstGeom>
          <a:gradFill rotWithShape="0">
            <a:gsLst>
              <a:gs pos="0">
                <a:srgbClr val="0000FF">
                  <a:gamma/>
                  <a:shade val="69804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6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3743325" y="2484438"/>
            <a:ext cx="15224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3200"/>
              <a:t>วิเคราะห์เนื้อหา</a:t>
            </a:r>
          </a:p>
        </p:txBody>
      </p:sp>
      <p:sp>
        <p:nvSpPr>
          <p:cNvPr id="48137" name="Rectangle 9"/>
          <p:cNvSpPr>
            <a:spLocks noChangeArrowheads="1"/>
          </p:cNvSpPr>
          <p:nvPr/>
        </p:nvSpPr>
        <p:spPr bwMode="auto">
          <a:xfrm>
            <a:off x="3492500" y="3475038"/>
            <a:ext cx="2016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3200"/>
              <a:t>ศึกษาความเป็นไปได้</a:t>
            </a:r>
          </a:p>
        </p:txBody>
      </p:sp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3541713" y="4313238"/>
            <a:ext cx="19256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3200"/>
              <a:t>กำหนดวัตุประสงค์</a:t>
            </a:r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3306763" y="5303838"/>
            <a:ext cx="2549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3200"/>
              <a:t>ลำดับขั้นตอนการนำเสนอ</a:t>
            </a:r>
          </a:p>
        </p:txBody>
      </p:sp>
      <p:sp>
        <p:nvSpPr>
          <p:cNvPr id="48140" name="Line 12"/>
          <p:cNvSpPr>
            <a:spLocks noChangeShapeType="1"/>
          </p:cNvSpPr>
          <p:nvPr/>
        </p:nvSpPr>
        <p:spPr bwMode="auto">
          <a:xfrm>
            <a:off x="4495800" y="3125788"/>
            <a:ext cx="0" cy="303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8141" name="Line 13"/>
          <p:cNvSpPr>
            <a:spLocks noChangeShapeType="1"/>
          </p:cNvSpPr>
          <p:nvPr/>
        </p:nvSpPr>
        <p:spPr bwMode="auto">
          <a:xfrm>
            <a:off x="4495800" y="4040188"/>
            <a:ext cx="0" cy="303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8142" name="Line 14"/>
          <p:cNvSpPr>
            <a:spLocks noChangeShapeType="1"/>
          </p:cNvSpPr>
          <p:nvPr/>
        </p:nvSpPr>
        <p:spPr bwMode="auto">
          <a:xfrm>
            <a:off x="4495800" y="4954588"/>
            <a:ext cx="0" cy="3032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48143" name="Object 15"/>
          <p:cNvGraphicFramePr>
            <a:graphicFrameLocks/>
          </p:cNvGraphicFramePr>
          <p:nvPr/>
        </p:nvGraphicFramePr>
        <p:xfrm>
          <a:off x="7391400" y="3835400"/>
          <a:ext cx="979488" cy="2640013"/>
        </p:xfrm>
        <a:graphic>
          <a:graphicData uri="http://schemas.openxmlformats.org/presentationml/2006/ole">
            <p:oleObj spid="_x0000_s48143" name="ClipArt" r:id="rId3" imgW="979200" imgH="263988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848600" cy="8382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latin typeface="LilyUPC" pitchFamily="34" charset="-34"/>
              </a:rPr>
              <a:t>การสร้างโปรแกรมคอมพิวเตอร์ช่วยสอน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13716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/>
              <a:t>เป็นหน้าที่ของโปรแกรมเมอร์ ซึ่งจะดำเนินการต่อจากตอนแรกที่ได้มี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การจัดทำเป็น Story board ไว้แล้ว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1258888" y="3170238"/>
            <a:ext cx="681831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2075" tIns="46038" rIns="92075" bIns="46038">
            <a:spAutoFit/>
          </a:bodyPr>
          <a:lstStyle/>
          <a:p>
            <a:pPr algn="l" eaLnBrk="0" hangingPunct="0">
              <a:buFont typeface="Wingdings" pitchFamily="2" charset="2"/>
              <a:buChar char="6"/>
            </a:pPr>
            <a:r>
              <a:rPr lang="th-TH" sz="3600">
                <a:solidFill>
                  <a:schemeClr val="tx2"/>
                </a:solidFill>
              </a:rPr>
              <a:t> ขั้นการสร้างโปรแกรม</a:t>
            </a:r>
            <a:r>
              <a:rPr lang="th-TH" sz="3200">
                <a:solidFill>
                  <a:schemeClr val="accent2"/>
                </a:solidFill>
              </a:rPr>
              <a:t> โดยนำเอา Story Board ที่ได้สร้างไว้</a:t>
            </a:r>
          </a:p>
          <a:p>
            <a:pPr algn="l" eaLnBrk="0" hangingPunct="0"/>
            <a:r>
              <a:rPr lang="th-TH" sz="3200">
                <a:solidFill>
                  <a:schemeClr val="accent2"/>
                </a:solidFill>
              </a:rPr>
              <a:t>    มาเขียนเป็นภาษาคอมพิวเตอร์หรืออาจใช้โปรแกรมสำหรับ</a:t>
            </a:r>
          </a:p>
          <a:p>
            <a:pPr algn="l" eaLnBrk="0" hangingPunct="0"/>
            <a:r>
              <a:rPr lang="th-TH" sz="3200">
                <a:solidFill>
                  <a:schemeClr val="accent2"/>
                </a:solidFill>
              </a:rPr>
              <a:t>    สร้างงานมัลติเมียเดียก็ได้ แต่สิ่งที่ต้องระวังคือ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5187950" y="4883150"/>
            <a:ext cx="2959100" cy="15875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5473700" y="5043488"/>
            <a:ext cx="25146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2800"/>
              <a:t>คำสั่งผิดพลาด</a:t>
            </a:r>
          </a:p>
          <a:p>
            <a:pPr algn="l" eaLnBrk="0" hangingPunct="0"/>
            <a:r>
              <a:rPr lang="th-TH" sz="2800"/>
              <a:t>ตรรกะผิดพลาด</a:t>
            </a:r>
          </a:p>
          <a:p>
            <a:pPr algn="l" eaLnBrk="0" hangingPunct="0"/>
            <a:r>
              <a:rPr lang="th-TH" sz="2800"/>
              <a:t>ความคิดรวบยอดผิดพลาด</a:t>
            </a:r>
          </a:p>
        </p:txBody>
      </p:sp>
      <p:graphicFrame>
        <p:nvGraphicFramePr>
          <p:cNvPr id="79872" name="Object 0"/>
          <p:cNvGraphicFramePr>
            <a:graphicFrameLocks/>
          </p:cNvGraphicFramePr>
          <p:nvPr/>
        </p:nvGraphicFramePr>
        <p:xfrm>
          <a:off x="1300163" y="4800600"/>
          <a:ext cx="1816100" cy="1827213"/>
        </p:xfrm>
        <a:graphic>
          <a:graphicData uri="http://schemas.openxmlformats.org/presentationml/2006/ole">
            <p:oleObj spid="_x0000_s79872" name="ClipArt" r:id="rId3" imgW="1815840" imgH="182700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eaLnBrk="0" hangingPunct="0"/>
            <a:r>
              <a:rPr lang="th-TH" b="1">
                <a:latin typeface="LilyUPC" pitchFamily="34" charset="-34"/>
              </a:rPr>
              <a:t>การสร้างโปรแกรมคอมพิวเตอร์ช่วยสอน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2362200"/>
            <a:ext cx="6400800" cy="22098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sz="3600" b="1"/>
              <a:t>ขั้นการทดสอบการทำงาน</a:t>
            </a:r>
            <a:endParaRPr lang="th-TH" sz="3600"/>
          </a:p>
          <a:p>
            <a:pPr lvl="1" eaLnBrk="0" hangingPunct="0">
              <a:buFont typeface="Monotype Sorts" pitchFamily="2" charset="2"/>
              <a:buChar char="ข"/>
            </a:pPr>
            <a:r>
              <a:rPr lang="th-TH" sz="3200" b="1">
                <a:solidFill>
                  <a:schemeClr val="accent2"/>
                </a:solidFill>
              </a:rPr>
              <a:t>ควรมีการทดสอบหาข้อผิดพลาดที่เราเรียกว่า Bug </a:t>
            </a:r>
          </a:p>
          <a:p>
            <a:pPr lvl="1" eaLnBrk="0" hangingPunct="0">
              <a:buFont typeface="Monotype Sorts" pitchFamily="2" charset="2"/>
              <a:buChar char="ข"/>
            </a:pPr>
            <a:r>
              <a:rPr lang="th-TH" sz="3200" b="1">
                <a:solidFill>
                  <a:schemeClr val="accent2"/>
                </a:solidFill>
              </a:rPr>
              <a:t>ตรวจสอบเนื้อหาบนจอภาพรวมรวมข้อแก้ไข</a:t>
            </a:r>
          </a:p>
          <a:p>
            <a:pPr lvl="1" eaLnBrk="0" hangingPunct="0">
              <a:buFont typeface="Monotype Sorts" pitchFamily="2" charset="2"/>
              <a:buChar char="ข"/>
            </a:pPr>
            <a:r>
              <a:rPr lang="th-TH" sz="3200" b="1">
                <a:solidFill>
                  <a:schemeClr val="accent2"/>
                </a:solidFill>
              </a:rPr>
              <a:t>ทดลองใช้งานจริงกับนักเรียน (Try-Out Program)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1225550" y="2063750"/>
            <a:ext cx="6769100" cy="3035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52229" name="Object 5"/>
          <p:cNvGraphicFramePr>
            <a:graphicFrameLocks/>
          </p:cNvGraphicFramePr>
          <p:nvPr/>
        </p:nvGraphicFramePr>
        <p:xfrm>
          <a:off x="520700" y="2889250"/>
          <a:ext cx="2455863" cy="3662363"/>
        </p:xfrm>
        <a:graphic>
          <a:graphicData uri="http://schemas.openxmlformats.org/presentationml/2006/ole">
            <p:oleObj spid="_x0000_s52229" name="ClipArt" r:id="rId3" imgW="2455560" imgH="366228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848600" cy="7620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rgbClr val="99FF66"/>
                </a:solidFill>
                <a:latin typeface="LilyUPC" pitchFamily="34" charset="-34"/>
              </a:rPr>
              <a:t>การสร้างโปรแกรมคอมพิวเตอร์ช่วยสอน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7848600" cy="19050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  ขั้นปรับปรุงแก้ไข… หลังจากที่ทราบข้อผิดพลาดแล้วก็จะทำการแก้ไข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โดยจะเริ่มที่ Story Board ก่อน จากนั้นแก้ไขโปรแกรม จนกระทั่งสม-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chemeClr val="accent2"/>
                </a:solidFill>
              </a:rPr>
              <a:t>บูรณ์ แล้วจึงจัดทำคู่มือประกอบการใช้โปรแกรมด้วย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4941888" y="4037013"/>
            <a:ext cx="36052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th-TH" sz="3600" b="1">
                <a:solidFill>
                  <a:schemeClr val="tx2"/>
                </a:solidFill>
                <a:latin typeface="BrowalliaUPC" pitchFamily="34" charset="-34"/>
              </a:rPr>
              <a:t>คู่มือจะแบ่งเป็น 3 เล่มคือ</a:t>
            </a:r>
            <a:endParaRPr lang="th-TH" sz="3600" b="1">
              <a:latin typeface="BrowalliaUPC" pitchFamily="34" charset="-34"/>
            </a:endParaRPr>
          </a:p>
          <a:p>
            <a:pPr algn="l" eaLnBrk="0" hangingPunct="0">
              <a:buFont typeface="Wingdings" pitchFamily="2" charset="2"/>
              <a:buChar char="O"/>
            </a:pPr>
            <a:r>
              <a:rPr lang="th-TH" sz="3600" b="1">
                <a:latin typeface="BrowalliaUPC" pitchFamily="34" charset="-34"/>
              </a:rPr>
              <a:t> คู่มือครู</a:t>
            </a:r>
          </a:p>
          <a:p>
            <a:pPr algn="l" eaLnBrk="0" hangingPunct="0">
              <a:buFont typeface="Wingdings" pitchFamily="2" charset="2"/>
              <a:buChar char="O"/>
            </a:pPr>
            <a:r>
              <a:rPr lang="th-TH" sz="3600" b="1">
                <a:latin typeface="BrowalliaUPC" pitchFamily="34" charset="-34"/>
              </a:rPr>
              <a:t> คู่มือนักเรียน</a:t>
            </a:r>
          </a:p>
          <a:p>
            <a:pPr algn="l" eaLnBrk="0" hangingPunct="0">
              <a:buFont typeface="Wingdings" pitchFamily="2" charset="2"/>
              <a:buChar char="O"/>
            </a:pPr>
            <a:r>
              <a:rPr lang="th-TH" sz="3600" b="1">
                <a:latin typeface="BrowalliaUPC" pitchFamily="34" charset="-34"/>
              </a:rPr>
              <a:t> คู่มือการใช้โปรแกรม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4883150" y="3968750"/>
            <a:ext cx="3721100" cy="2425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463550" y="1758950"/>
            <a:ext cx="8140700" cy="2044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graphicFrame>
        <p:nvGraphicFramePr>
          <p:cNvPr id="54279" name="Object 7"/>
          <p:cNvGraphicFramePr>
            <a:graphicFrameLocks/>
          </p:cNvGraphicFramePr>
          <p:nvPr/>
        </p:nvGraphicFramePr>
        <p:xfrm>
          <a:off x="1290638" y="3962400"/>
          <a:ext cx="3098800" cy="2770188"/>
        </p:xfrm>
        <a:graphic>
          <a:graphicData uri="http://schemas.openxmlformats.org/presentationml/2006/ole">
            <p:oleObj spid="_x0000_s54279" name="ClipArt" r:id="rId3" imgW="3098520" imgH="276984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2216150" y="2292350"/>
            <a:ext cx="4787900" cy="2882900"/>
          </a:xfrm>
          <a:prstGeom prst="rect">
            <a:avLst/>
          </a:prstGeom>
          <a:solidFill>
            <a:srgbClr val="996633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56323" name="Line 3"/>
          <p:cNvSpPr>
            <a:spLocks noChangeShapeType="1"/>
          </p:cNvSpPr>
          <p:nvPr/>
        </p:nvSpPr>
        <p:spPr bwMode="auto">
          <a:xfrm>
            <a:off x="4572000" y="2135188"/>
            <a:ext cx="0" cy="38084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8382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rgbClr val="99FF66"/>
                </a:solidFill>
                <a:latin typeface="LilyUPC" pitchFamily="34" charset="-34"/>
              </a:rPr>
              <a:t>สรุปขั้นตอนการสร้างโปรแกรมคอมพิวเตอร์ช่วยสอน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2825750" y="1758950"/>
            <a:ext cx="3492500" cy="3683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3511550" y="5949950"/>
            <a:ext cx="2044700" cy="596900"/>
          </a:xfrm>
          <a:prstGeom prst="rect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6327" name="Freeform 7"/>
          <p:cNvSpPr>
            <a:spLocks/>
          </p:cNvSpPr>
          <p:nvPr/>
        </p:nvSpPr>
        <p:spPr bwMode="auto">
          <a:xfrm>
            <a:off x="4648200" y="1905000"/>
            <a:ext cx="2744788" cy="3582988"/>
          </a:xfrm>
          <a:custGeom>
            <a:avLst/>
            <a:gdLst/>
            <a:ahLst/>
            <a:cxnLst>
              <a:cxn ang="0">
                <a:pos x="0" y="2256"/>
              </a:cxn>
              <a:cxn ang="0">
                <a:pos x="1728" y="2256"/>
              </a:cxn>
              <a:cxn ang="0">
                <a:pos x="1728" y="0"/>
              </a:cxn>
              <a:cxn ang="0">
                <a:pos x="1049" y="0"/>
              </a:cxn>
            </a:cxnLst>
            <a:rect l="0" t="0" r="r" b="b"/>
            <a:pathLst>
              <a:path w="1729" h="2257">
                <a:moveTo>
                  <a:pt x="0" y="2256"/>
                </a:moveTo>
                <a:lnTo>
                  <a:pt x="1728" y="2256"/>
                </a:lnTo>
                <a:lnTo>
                  <a:pt x="1728" y="0"/>
                </a:lnTo>
                <a:lnTo>
                  <a:pt x="1049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th-TH"/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3206750" y="2597150"/>
            <a:ext cx="2730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3206750" y="3282950"/>
            <a:ext cx="2730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3206750" y="4654550"/>
            <a:ext cx="2730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3206750" y="3968750"/>
            <a:ext cx="2730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6332" name="AutoShape 12"/>
          <p:cNvSpPr>
            <a:spLocks noChangeArrowheads="1"/>
          </p:cNvSpPr>
          <p:nvPr/>
        </p:nvSpPr>
        <p:spPr bwMode="auto">
          <a:xfrm>
            <a:off x="4349750" y="5264150"/>
            <a:ext cx="444500" cy="368300"/>
          </a:xfrm>
          <a:prstGeom prst="diamond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3255963" y="1690688"/>
            <a:ext cx="2651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2800">
                <a:latin typeface="BrowalliaUPC" pitchFamily="34" charset="-34"/>
              </a:rPr>
              <a:t>สร้างและพัฒนาโปรแกรม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3303588" y="4586288"/>
            <a:ext cx="2486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th-TH" sz="2800">
                <a:latin typeface="BrowalliaUPC" pitchFamily="34" charset="-34"/>
              </a:rPr>
              <a:t>ตรวจหาข้อผิดพลาด</a:t>
            </a:r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3149600" y="2528888"/>
            <a:ext cx="2806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th-TH" sz="2800">
                <a:latin typeface="BrowalliaUPC" pitchFamily="34" charset="-34"/>
              </a:rPr>
              <a:t>ผู้สอน/เจ้าของพิจารณา</a:t>
            </a:r>
          </a:p>
        </p:txBody>
      </p:sp>
      <p:sp>
        <p:nvSpPr>
          <p:cNvPr id="56336" name="Rectangle 16"/>
          <p:cNvSpPr>
            <a:spLocks noChangeArrowheads="1"/>
          </p:cNvSpPr>
          <p:nvPr/>
        </p:nvSpPr>
        <p:spPr bwMode="auto">
          <a:xfrm>
            <a:off x="3609975" y="3900488"/>
            <a:ext cx="18875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2800">
                <a:latin typeface="BrowalliaUPC" pitchFamily="34" charset="-34"/>
              </a:rPr>
              <a:t>ทดลองใช้งานจริง</a:t>
            </a:r>
          </a:p>
        </p:txBody>
      </p:sp>
      <p:sp>
        <p:nvSpPr>
          <p:cNvPr id="56337" name="Rectangle 17"/>
          <p:cNvSpPr>
            <a:spLocks noChangeArrowheads="1"/>
          </p:cNvSpPr>
          <p:nvPr/>
        </p:nvSpPr>
        <p:spPr bwMode="auto">
          <a:xfrm>
            <a:off x="3335338" y="3214688"/>
            <a:ext cx="24717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th-TH" sz="2800">
                <a:latin typeface="BrowalliaUPC" pitchFamily="34" charset="-34"/>
              </a:rPr>
              <a:t>รวมรวมข้อผิดพลาด</a:t>
            </a:r>
          </a:p>
        </p:txBody>
      </p:sp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3978275" y="5957888"/>
            <a:ext cx="11969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2800">
                <a:latin typeface="BrowalliaUPC" pitchFamily="34" charset="-34"/>
              </a:rPr>
              <a:t>จัดทำคู่มือ</a:t>
            </a:r>
          </a:p>
        </p:txBody>
      </p:sp>
      <p:sp>
        <p:nvSpPr>
          <p:cNvPr id="56339" name="Rectangle 19"/>
          <p:cNvSpPr>
            <a:spLocks noChangeArrowheads="1"/>
          </p:cNvSpPr>
          <p:nvPr/>
        </p:nvSpPr>
        <p:spPr bwMode="auto">
          <a:xfrm rot="16200000">
            <a:off x="1594644" y="3439319"/>
            <a:ext cx="21288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3600">
                <a:effectLst>
                  <a:outerShdw blurRad="38100" dist="38100" dir="2700000" algn="tl">
                    <a:srgbClr val="000000"/>
                  </a:outerShdw>
                </a:effectLst>
              </a:rPr>
              <a:t>ทดสอบการทำงาน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848600" cy="9144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rgbClr val="99FF66"/>
                </a:solidFill>
              </a:rPr>
              <a:t>การสร้างคู่มือสำหรับนักเรียน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/>
              <a:t>บอกชื่อเรื่อง ชื่อวิชา หน่วยการสอน ระดับชั้น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บอกวัตถุประสงค์ทั่วไปของบทเรียน และของเนื้อหาวิชา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บอกโครงร่างเนื้อหา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บอกพื้นความรู้ที่ควรมีก่อนเรียนเนื้อหานี้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คำชี้แจงต่างๆ และแสดงตัวอย่างการใช้งานเฟรมบทเรียน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บอกขั้นตอนของกิจกรรม กฏเกณฑ์ และข้อเสนอแนะ</a:t>
            </a:r>
          </a:p>
          <a:p>
            <a:pPr eaLnBrk="0" hangingPunct="0">
              <a:buFont typeface="Monotype Sorts" pitchFamily="2" charset="2"/>
              <a:buNone/>
            </a:pPr>
            <a:r>
              <a:rPr lang="th-TH" b="1"/>
              <a:t>บอกระยะเวลาโดยประมาณในการเรียนบทเรียน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848600" cy="8382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rgbClr val="99FF66"/>
                </a:solidFill>
              </a:rPr>
              <a:t>การสร้างคู่มือ สำหรับครู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7239000" cy="4114800"/>
          </a:xfrm>
          <a:noFill/>
          <a:ln/>
        </p:spPr>
        <p:txBody>
          <a:bodyPr/>
          <a:lstStyle/>
          <a:p>
            <a:pPr eaLnBrk="0" hangingPunct="0">
              <a:buClr>
                <a:srgbClr val="FF0033"/>
              </a:buClr>
              <a:buFont typeface="Monotype Sorts" pitchFamily="2" charset="2"/>
              <a:buChar char="2"/>
            </a:pPr>
            <a:r>
              <a:rPr lang="th-TH"/>
              <a:t>บอกโครงร่างเนื้อหา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2"/>
            </a:pPr>
            <a:r>
              <a:rPr lang="th-TH"/>
              <a:t>บอกจุดประสงค์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2"/>
            </a:pPr>
            <a:r>
              <a:rPr lang="th-TH"/>
              <a:t>บอกรายละเอียดว่าสอนวิชาอะไร ตอนไหน พื้นฐานของผู้สอน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2"/>
            </a:pPr>
            <a:r>
              <a:rPr lang="th-TH"/>
              <a:t>แสดงตัวอย่าง เพื่อชี้แนะผู้สอน ว่าจะใช้ CAI อย่างไร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2"/>
            </a:pPr>
            <a:r>
              <a:rPr lang="th-TH"/>
              <a:t>แสดงตัวอย่าง Input และ Output จากผู้เรียน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2"/>
            </a:pPr>
            <a:r>
              <a:rPr lang="th-TH"/>
              <a:t>เสนอแหล่งข้อมูลเพิ่มเติม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2"/>
            </a:pPr>
            <a:r>
              <a:rPr lang="th-TH"/>
              <a:t>เสนอแนะการดำเนินกิจกรรม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2"/>
            </a:pPr>
            <a:r>
              <a:rPr lang="th-TH"/>
              <a:t>ตัวอย่างแบบทดสอบก่อน(ถ้ามี)และหลังบทเรียน</a:t>
            </a: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539750" y="1682750"/>
            <a:ext cx="8140700" cy="4864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 spd="slow"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848600" cy="8382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chemeClr val="tx1"/>
                </a:solidFill>
              </a:rPr>
              <a:t>การสร้างคู่มือสำหรับใช้โปรแกรม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>
              <a:buClr>
                <a:srgbClr val="FF0033"/>
              </a:buClr>
              <a:buFont typeface="Monotype Sorts" pitchFamily="2" charset="2"/>
              <a:buChar char="P"/>
            </a:pPr>
            <a:r>
              <a:rPr lang="th-TH" b="1">
                <a:solidFill>
                  <a:srgbClr val="99FF66"/>
                </a:solidFill>
              </a:rPr>
              <a:t>บอกชื่อโปรแกรม ผู้เขียน ลิขสิทธิ์ วันที่แก้ไขปรับปรุง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P"/>
            </a:pPr>
            <a:r>
              <a:rPr lang="th-TH" b="1">
                <a:solidFill>
                  <a:srgbClr val="99FF66"/>
                </a:solidFill>
              </a:rPr>
              <a:t>ภาษาหรือฟังก์ชั่น หรือโปรแกรมที่ใช้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P"/>
            </a:pPr>
            <a:r>
              <a:rPr lang="th-TH" b="1">
                <a:solidFill>
                  <a:srgbClr val="99FF66"/>
                </a:solidFill>
              </a:rPr>
              <a:t>ฮาร์ดแวร์ที่จำเป็นต้องมีหรือองค์ประกอบอื่นๆ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P"/>
            </a:pPr>
            <a:r>
              <a:rPr lang="th-TH" b="1">
                <a:solidFill>
                  <a:srgbClr val="99FF66"/>
                </a:solidFill>
              </a:rPr>
              <a:t>วิธีการเป็นขั้นๆ เริ่มตั้งแต่เปิดเครื่อง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P"/>
            </a:pPr>
            <a:r>
              <a:rPr lang="th-TH" b="1">
                <a:solidFill>
                  <a:srgbClr val="99FF66"/>
                </a:solidFill>
              </a:rPr>
              <a:t>พิมพ์ Source Code กรณีเป็นโปรแกรมภาษา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P"/>
            </a:pPr>
            <a:r>
              <a:rPr lang="th-TH" b="1">
                <a:solidFill>
                  <a:srgbClr val="99FF66"/>
                </a:solidFill>
              </a:rPr>
              <a:t>แสดงโฟลว์การทำงานของโปรแกรม</a:t>
            </a:r>
          </a:p>
          <a:p>
            <a:pPr eaLnBrk="0" hangingPunct="0">
              <a:buClr>
                <a:srgbClr val="FF0033"/>
              </a:buClr>
              <a:buFont typeface="Monotype Sorts" pitchFamily="2" charset="2"/>
              <a:buChar char="P"/>
            </a:pPr>
            <a:r>
              <a:rPr lang="th-TH" b="1">
                <a:solidFill>
                  <a:srgbClr val="99FF66"/>
                </a:solidFill>
              </a:rPr>
              <a:t>ตัวอย่างข้อมูล Input และ Output</a:t>
            </a:r>
          </a:p>
        </p:txBody>
      </p:sp>
      <p:graphicFrame>
        <p:nvGraphicFramePr>
          <p:cNvPr id="80896" name="Object 0"/>
          <p:cNvGraphicFramePr>
            <a:graphicFrameLocks/>
          </p:cNvGraphicFramePr>
          <p:nvPr/>
        </p:nvGraphicFramePr>
        <p:xfrm>
          <a:off x="6096000" y="5051425"/>
          <a:ext cx="2665413" cy="1616075"/>
        </p:xfrm>
        <a:graphic>
          <a:graphicData uri="http://schemas.openxmlformats.org/presentationml/2006/ole">
            <p:oleObj spid="_x0000_s80896" name="ClipArt" r:id="rId3" imgW="2665080" imgH="1616040" progId="">
              <p:embed/>
            </p:oleObj>
          </a:graphicData>
        </a:graphic>
      </p:graphicFrame>
      <p:graphicFrame>
        <p:nvGraphicFramePr>
          <p:cNvPr id="80897" name="Object 1"/>
          <p:cNvGraphicFramePr>
            <a:graphicFrameLocks/>
          </p:cNvGraphicFramePr>
          <p:nvPr/>
        </p:nvGraphicFramePr>
        <p:xfrm>
          <a:off x="6629400" y="4810125"/>
          <a:ext cx="2055813" cy="1247775"/>
        </p:xfrm>
        <a:graphic>
          <a:graphicData uri="http://schemas.openxmlformats.org/presentationml/2006/ole">
            <p:oleObj spid="_x0000_s80897" name="ClipArt" r:id="rId4" imgW="2055600" imgH="1247760" progId="">
              <p:embed/>
            </p:oleObj>
          </a:graphicData>
        </a:graphic>
      </p:graphicFrame>
      <p:sp>
        <p:nvSpPr>
          <p:cNvPr id="62470" name="Freeform 6"/>
          <p:cNvSpPr>
            <a:spLocks/>
          </p:cNvSpPr>
          <p:nvPr/>
        </p:nvSpPr>
        <p:spPr bwMode="auto">
          <a:xfrm>
            <a:off x="457200" y="1905000"/>
            <a:ext cx="8231188" cy="2744788"/>
          </a:xfrm>
          <a:custGeom>
            <a:avLst/>
            <a:gdLst/>
            <a:ahLst/>
            <a:cxnLst>
              <a:cxn ang="0">
                <a:pos x="5184" y="1728"/>
              </a:cxn>
              <a:cxn ang="0">
                <a:pos x="5184" y="0"/>
              </a:cxn>
              <a:cxn ang="0">
                <a:pos x="0" y="0"/>
              </a:cxn>
            </a:cxnLst>
            <a:rect l="0" t="0" r="r" b="b"/>
            <a:pathLst>
              <a:path w="5185" h="1729">
                <a:moveTo>
                  <a:pt x="5184" y="1728"/>
                </a:moveTo>
                <a:lnTo>
                  <a:pt x="5184" y="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rgbClr val="FF0033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ransition spd="slow"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33400"/>
            <a:ext cx="7848600" cy="685800"/>
          </a:xfrm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chemeClr val="tx1"/>
                </a:solidFill>
              </a:rPr>
              <a:t>การประยุกต์ใช้คอมพิวเตอร์ช่วยสอน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981200"/>
            <a:ext cx="7315200" cy="35814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sz="3600"/>
              <a:t>การประยุกต์ใช้ในห้องเรียน ใช้กับกลุ่มเป้าหมายจริง</a:t>
            </a:r>
          </a:p>
          <a:p>
            <a:pPr eaLnBrk="0" hangingPunct="0"/>
            <a:r>
              <a:rPr lang="th-TH" sz="3600"/>
              <a:t>การประเมินผล คือขั้นสุดท้ายของการพัฒนาโปรแกรม</a:t>
            </a:r>
          </a:p>
          <a:p>
            <a:pPr lvl="1" eaLnBrk="0" hangingPunct="0">
              <a:buClr>
                <a:schemeClr val="accent2"/>
              </a:buClr>
              <a:buFont typeface="Monotype Sorts" pitchFamily="2" charset="2"/>
              <a:buChar char="q"/>
            </a:pPr>
            <a:r>
              <a:rPr lang="th-TH" sz="3200">
                <a:solidFill>
                  <a:schemeClr val="tx2"/>
                </a:solidFill>
              </a:rPr>
              <a:t>ประเมินว่าบรรลุวัตถุประสงค์หรือไม่</a:t>
            </a:r>
          </a:p>
          <a:p>
            <a:pPr lvl="1" eaLnBrk="0" hangingPunct="0">
              <a:buClr>
                <a:schemeClr val="accent2"/>
              </a:buClr>
              <a:buFont typeface="Monotype Sorts" pitchFamily="2" charset="2"/>
              <a:buChar char="q"/>
            </a:pPr>
            <a:r>
              <a:rPr lang="th-TH" sz="3200">
                <a:solidFill>
                  <a:schemeClr val="tx2"/>
                </a:solidFill>
              </a:rPr>
              <a:t>ประเมินว่าโปรแกรมทำงานได้เหมาะกับเนื้อหาหรือไม่</a:t>
            </a:r>
          </a:p>
          <a:p>
            <a:pPr lvl="1" eaLnBrk="0" hangingPunct="0">
              <a:buClr>
                <a:schemeClr val="accent2"/>
              </a:buClr>
              <a:buFont typeface="Monotype Sorts" pitchFamily="2" charset="2"/>
              <a:buChar char="q"/>
            </a:pPr>
            <a:r>
              <a:rPr lang="th-TH" sz="3200">
                <a:solidFill>
                  <a:schemeClr val="tx2"/>
                </a:solidFill>
              </a:rPr>
              <a:t>ประเมินทัศนคติของผู้เรียน</a:t>
            </a:r>
          </a:p>
          <a:p>
            <a:pPr lvl="1" eaLnBrk="0" hangingPunct="0">
              <a:buClr>
                <a:schemeClr val="accent2"/>
              </a:buClr>
              <a:buFont typeface="Monotype Sorts" pitchFamily="2" charset="2"/>
              <a:buChar char="q"/>
            </a:pPr>
            <a:r>
              <a:rPr lang="th-TH" sz="3200">
                <a:solidFill>
                  <a:schemeClr val="tx2"/>
                </a:solidFill>
              </a:rPr>
              <a:t>ความยากง่ายในการใช้งาน</a:t>
            </a:r>
          </a:p>
        </p:txBody>
      </p:sp>
      <p:graphicFrame>
        <p:nvGraphicFramePr>
          <p:cNvPr id="64516" name="Object 4"/>
          <p:cNvGraphicFramePr>
            <a:graphicFrameLocks/>
          </p:cNvGraphicFramePr>
          <p:nvPr/>
        </p:nvGraphicFramePr>
        <p:xfrm>
          <a:off x="6934200" y="4687888"/>
          <a:ext cx="1555750" cy="1825625"/>
        </p:xfrm>
        <a:graphic>
          <a:graphicData uri="http://schemas.openxmlformats.org/presentationml/2006/ole">
            <p:oleObj spid="_x0000_s64516" name="ClipArt" r:id="rId3" imgW="1555560" imgH="1825560" progId="">
              <p:embed/>
            </p:oleObj>
          </a:graphicData>
        </a:graphic>
      </p:graphicFrame>
      <p:graphicFrame>
        <p:nvGraphicFramePr>
          <p:cNvPr id="64517" name="Object 5"/>
          <p:cNvGraphicFramePr>
            <a:graphicFrameLocks/>
          </p:cNvGraphicFramePr>
          <p:nvPr/>
        </p:nvGraphicFramePr>
        <p:xfrm>
          <a:off x="7696200" y="4681538"/>
          <a:ext cx="1328738" cy="1793875"/>
        </p:xfrm>
        <a:graphic>
          <a:graphicData uri="http://schemas.openxmlformats.org/presentationml/2006/ole">
            <p:oleObj spid="_x0000_s64517" name="ClipArt" r:id="rId4" imgW="1328400" imgH="1793520" progId="">
              <p:embed/>
            </p:oleObj>
          </a:graphicData>
        </a:graphic>
      </p:graphicFrame>
      <p:graphicFrame>
        <p:nvGraphicFramePr>
          <p:cNvPr id="64518" name="Object 6"/>
          <p:cNvGraphicFramePr>
            <a:graphicFrameLocks/>
          </p:cNvGraphicFramePr>
          <p:nvPr/>
        </p:nvGraphicFramePr>
        <p:xfrm>
          <a:off x="6553200" y="5181600"/>
          <a:ext cx="1063625" cy="1524000"/>
        </p:xfrm>
        <a:graphic>
          <a:graphicData uri="http://schemas.openxmlformats.org/presentationml/2006/ole">
            <p:oleObj spid="_x0000_s64518" name="ClipArt" r:id="rId5" imgW="1063440" imgH="1523880" progId="">
              <p:embed/>
            </p:oleObj>
          </a:graphicData>
        </a:graphic>
      </p:graphicFrame>
    </p:spTree>
  </p:cSld>
  <p:clrMapOvr>
    <a:masterClrMapping/>
  </p:clrMapOvr>
  <p:transition spd="slow"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Line 2"/>
          <p:cNvSpPr>
            <a:spLocks noChangeShapeType="1"/>
          </p:cNvSpPr>
          <p:nvPr/>
        </p:nvSpPr>
        <p:spPr bwMode="auto">
          <a:xfrm flipV="1">
            <a:off x="4267200" y="687388"/>
            <a:ext cx="0" cy="22844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3282950" y="5397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629025" y="517525"/>
            <a:ext cx="1284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แสดงชื่อเรื่อง</a:t>
            </a:r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3282950" y="11493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3476625" y="1127125"/>
            <a:ext cx="1598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แนะแนะบทเรียน</a:t>
            </a:r>
          </a:p>
        </p:txBody>
      </p:sp>
      <p:sp>
        <p:nvSpPr>
          <p:cNvPr id="66567" name="Line 7"/>
          <p:cNvSpPr>
            <a:spLocks noChangeShapeType="1"/>
          </p:cNvSpPr>
          <p:nvPr/>
        </p:nvSpPr>
        <p:spPr bwMode="auto">
          <a:xfrm flipV="1">
            <a:off x="1600200" y="2897188"/>
            <a:ext cx="0" cy="27416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68" name="Freeform 8"/>
          <p:cNvSpPr>
            <a:spLocks/>
          </p:cNvSpPr>
          <p:nvPr/>
        </p:nvSpPr>
        <p:spPr bwMode="auto">
          <a:xfrm>
            <a:off x="1600200" y="4114800"/>
            <a:ext cx="2820988" cy="992188"/>
          </a:xfrm>
          <a:custGeom>
            <a:avLst/>
            <a:gdLst/>
            <a:ahLst/>
            <a:cxnLst>
              <a:cxn ang="0">
                <a:pos x="384" y="624"/>
              </a:cxn>
              <a:cxn ang="0">
                <a:pos x="1776" y="624"/>
              </a:cxn>
              <a:cxn ang="0">
                <a:pos x="1776" y="0"/>
              </a:cxn>
              <a:cxn ang="0">
                <a:pos x="0" y="0"/>
              </a:cxn>
            </a:cxnLst>
            <a:rect l="0" t="0" r="r" b="b"/>
            <a:pathLst>
              <a:path w="1777" h="625">
                <a:moveTo>
                  <a:pt x="384" y="624"/>
                </a:moveTo>
                <a:lnTo>
                  <a:pt x="1776" y="624"/>
                </a:lnTo>
                <a:lnTo>
                  <a:pt x="1776" y="0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th-TH"/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615950" y="43497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1084263" y="4327525"/>
            <a:ext cx="1042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รับคำตอบ</a:t>
            </a:r>
          </a:p>
        </p:txBody>
      </p:sp>
      <p:sp>
        <p:nvSpPr>
          <p:cNvPr id="66571" name="Rectangle 11"/>
          <p:cNvSpPr>
            <a:spLocks noChangeArrowheads="1"/>
          </p:cNvSpPr>
          <p:nvPr/>
        </p:nvSpPr>
        <p:spPr bwMode="auto">
          <a:xfrm>
            <a:off x="615950" y="35877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72" name="Freeform 12"/>
          <p:cNvSpPr>
            <a:spLocks/>
          </p:cNvSpPr>
          <p:nvPr/>
        </p:nvSpPr>
        <p:spPr bwMode="auto">
          <a:xfrm>
            <a:off x="1600200" y="2514600"/>
            <a:ext cx="5640388" cy="4587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0" y="0"/>
              </a:cxn>
              <a:cxn ang="0">
                <a:pos x="3552" y="0"/>
              </a:cxn>
              <a:cxn ang="0">
                <a:pos x="3552" y="288"/>
              </a:cxn>
            </a:cxnLst>
            <a:rect l="0" t="0" r="r" b="b"/>
            <a:pathLst>
              <a:path w="3553" h="289">
                <a:moveTo>
                  <a:pt x="0" y="288"/>
                </a:moveTo>
                <a:lnTo>
                  <a:pt x="0" y="0"/>
                </a:lnTo>
                <a:lnTo>
                  <a:pt x="3552" y="0"/>
                </a:lnTo>
                <a:lnTo>
                  <a:pt x="3552" y="288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stealth" w="med" len="lg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th-TH"/>
          </a:p>
        </p:txBody>
      </p:sp>
      <p:sp>
        <p:nvSpPr>
          <p:cNvPr id="66573" name="Rectangle 13"/>
          <p:cNvSpPr>
            <a:spLocks noChangeArrowheads="1"/>
          </p:cNvSpPr>
          <p:nvPr/>
        </p:nvSpPr>
        <p:spPr bwMode="auto">
          <a:xfrm>
            <a:off x="1101725" y="3565525"/>
            <a:ext cx="1009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ตั้งคำถาม</a:t>
            </a:r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615950" y="29781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75" name="Rectangle 15"/>
          <p:cNvSpPr>
            <a:spLocks noChangeArrowheads="1"/>
          </p:cNvSpPr>
          <p:nvPr/>
        </p:nvSpPr>
        <p:spPr bwMode="auto">
          <a:xfrm>
            <a:off x="866775" y="2955925"/>
            <a:ext cx="1482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แสดงคำอธิบาย</a:t>
            </a:r>
          </a:p>
        </p:txBody>
      </p:sp>
      <p:sp>
        <p:nvSpPr>
          <p:cNvPr id="66576" name="Freeform 16"/>
          <p:cNvSpPr>
            <a:spLocks/>
          </p:cNvSpPr>
          <p:nvPr/>
        </p:nvSpPr>
        <p:spPr bwMode="auto">
          <a:xfrm>
            <a:off x="304800" y="3429000"/>
            <a:ext cx="1296988" cy="2516188"/>
          </a:xfrm>
          <a:custGeom>
            <a:avLst/>
            <a:gdLst/>
            <a:ahLst/>
            <a:cxnLst>
              <a:cxn ang="0">
                <a:pos x="432" y="1584"/>
              </a:cxn>
              <a:cxn ang="0">
                <a:pos x="0" y="1584"/>
              </a:cxn>
              <a:cxn ang="0">
                <a:pos x="0" y="0"/>
              </a:cxn>
              <a:cxn ang="0">
                <a:pos x="816" y="0"/>
              </a:cxn>
            </a:cxnLst>
            <a:rect l="0" t="0" r="r" b="b"/>
            <a:pathLst>
              <a:path w="817" h="1585">
                <a:moveTo>
                  <a:pt x="432" y="1584"/>
                </a:moveTo>
                <a:lnTo>
                  <a:pt x="0" y="1584"/>
                </a:lnTo>
                <a:lnTo>
                  <a:pt x="0" y="0"/>
                </a:lnTo>
                <a:lnTo>
                  <a:pt x="816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th-TH"/>
          </a:p>
        </p:txBody>
      </p:sp>
      <p:sp>
        <p:nvSpPr>
          <p:cNvPr id="66577" name="AutoShape 17"/>
          <p:cNvSpPr>
            <a:spLocks noChangeArrowheads="1"/>
          </p:cNvSpPr>
          <p:nvPr/>
        </p:nvSpPr>
        <p:spPr bwMode="auto">
          <a:xfrm>
            <a:off x="920750" y="4883150"/>
            <a:ext cx="1358900" cy="444500"/>
          </a:xfrm>
          <a:prstGeom prst="diamond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78" name="Rectangle 18"/>
          <p:cNvSpPr>
            <a:spLocks noChangeArrowheads="1"/>
          </p:cNvSpPr>
          <p:nvPr/>
        </p:nvSpPr>
        <p:spPr bwMode="auto">
          <a:xfrm>
            <a:off x="3435350" y="48831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79" name="Rectangle 19"/>
          <p:cNvSpPr>
            <a:spLocks noChangeArrowheads="1"/>
          </p:cNvSpPr>
          <p:nvPr/>
        </p:nvSpPr>
        <p:spPr bwMode="auto">
          <a:xfrm>
            <a:off x="3513138" y="4860925"/>
            <a:ext cx="1833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แสดงคำอธิบายเพิ่ม</a:t>
            </a:r>
          </a:p>
        </p:txBody>
      </p:sp>
      <p:sp>
        <p:nvSpPr>
          <p:cNvPr id="66580" name="Rectangle 20"/>
          <p:cNvSpPr>
            <a:spLocks noChangeArrowheads="1"/>
          </p:cNvSpPr>
          <p:nvPr/>
        </p:nvSpPr>
        <p:spPr bwMode="auto">
          <a:xfrm>
            <a:off x="3435350" y="43497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81" name="Rectangle 21"/>
          <p:cNvSpPr>
            <a:spLocks noChangeArrowheads="1"/>
          </p:cNvSpPr>
          <p:nvPr/>
        </p:nvSpPr>
        <p:spPr bwMode="auto">
          <a:xfrm>
            <a:off x="3908425" y="4327525"/>
            <a:ext cx="1038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ถามซ้ำอีก</a:t>
            </a:r>
          </a:p>
        </p:txBody>
      </p:sp>
      <p:sp>
        <p:nvSpPr>
          <p:cNvPr id="66582" name="Rectangle 22"/>
          <p:cNvSpPr>
            <a:spLocks noChangeArrowheads="1"/>
          </p:cNvSpPr>
          <p:nvPr/>
        </p:nvSpPr>
        <p:spPr bwMode="auto">
          <a:xfrm>
            <a:off x="6330950" y="29781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83" name="Freeform 23"/>
          <p:cNvSpPr>
            <a:spLocks/>
          </p:cNvSpPr>
          <p:nvPr/>
        </p:nvSpPr>
        <p:spPr bwMode="auto">
          <a:xfrm>
            <a:off x="4267200" y="1676400"/>
            <a:ext cx="4268788" cy="2211388"/>
          </a:xfrm>
          <a:custGeom>
            <a:avLst/>
            <a:gdLst/>
            <a:ahLst/>
            <a:cxnLst>
              <a:cxn ang="0">
                <a:pos x="768" y="1008"/>
              </a:cxn>
              <a:cxn ang="0">
                <a:pos x="768" y="1392"/>
              </a:cxn>
              <a:cxn ang="0">
                <a:pos x="2688" y="1392"/>
              </a:cxn>
              <a:cxn ang="0">
                <a:pos x="2688" y="0"/>
              </a:cxn>
              <a:cxn ang="0">
                <a:pos x="0" y="0"/>
              </a:cxn>
            </a:cxnLst>
            <a:rect l="0" t="0" r="r" b="b"/>
            <a:pathLst>
              <a:path w="2689" h="1393">
                <a:moveTo>
                  <a:pt x="768" y="1008"/>
                </a:moveTo>
                <a:lnTo>
                  <a:pt x="768" y="1392"/>
                </a:lnTo>
                <a:lnTo>
                  <a:pt x="2688" y="1392"/>
                </a:lnTo>
                <a:lnTo>
                  <a:pt x="2688" y="0"/>
                </a:lnTo>
                <a:lnTo>
                  <a:pt x="0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th-TH"/>
          </a:p>
        </p:txBody>
      </p:sp>
      <p:sp>
        <p:nvSpPr>
          <p:cNvPr id="66584" name="Rectangle 24"/>
          <p:cNvSpPr>
            <a:spLocks noChangeArrowheads="1"/>
          </p:cNvSpPr>
          <p:nvPr/>
        </p:nvSpPr>
        <p:spPr bwMode="auto">
          <a:xfrm>
            <a:off x="3282950" y="1758950"/>
            <a:ext cx="19685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85" name="Rectangle 25"/>
          <p:cNvSpPr>
            <a:spLocks noChangeArrowheads="1"/>
          </p:cNvSpPr>
          <p:nvPr/>
        </p:nvSpPr>
        <p:spPr bwMode="auto">
          <a:xfrm>
            <a:off x="6707188" y="2955925"/>
            <a:ext cx="1235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จบโปรแกรม</a:t>
            </a:r>
          </a:p>
        </p:txBody>
      </p:sp>
      <p:sp>
        <p:nvSpPr>
          <p:cNvPr id="66586" name="Freeform 26"/>
          <p:cNvSpPr>
            <a:spLocks/>
          </p:cNvSpPr>
          <p:nvPr/>
        </p:nvSpPr>
        <p:spPr bwMode="auto">
          <a:xfrm>
            <a:off x="1600200" y="3886200"/>
            <a:ext cx="6935788" cy="2516188"/>
          </a:xfrm>
          <a:custGeom>
            <a:avLst/>
            <a:gdLst/>
            <a:ahLst/>
            <a:cxnLst>
              <a:cxn ang="0">
                <a:pos x="0" y="1392"/>
              </a:cxn>
              <a:cxn ang="0">
                <a:pos x="0" y="1584"/>
              </a:cxn>
              <a:cxn ang="0">
                <a:pos x="4368" y="1584"/>
              </a:cxn>
              <a:cxn ang="0">
                <a:pos x="4368" y="0"/>
              </a:cxn>
            </a:cxnLst>
            <a:rect l="0" t="0" r="r" b="b"/>
            <a:pathLst>
              <a:path w="4369" h="1585">
                <a:moveTo>
                  <a:pt x="0" y="1392"/>
                </a:moveTo>
                <a:lnTo>
                  <a:pt x="0" y="1584"/>
                </a:lnTo>
                <a:lnTo>
                  <a:pt x="4368" y="1584"/>
                </a:lnTo>
                <a:lnTo>
                  <a:pt x="4368" y="0"/>
                </a:lnTo>
              </a:path>
            </a:pathLst>
          </a:custGeom>
          <a:noFill/>
          <a:ln w="12700" cap="rnd" cmpd="sng">
            <a:solidFill>
              <a:schemeClr val="tx1"/>
            </a:solidFill>
            <a:prstDash val="solid"/>
            <a:round/>
            <a:headEnd type="none" w="sm" len="sm"/>
            <a:tailEnd type="stealth" w="med" len="lg"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th-TH"/>
          </a:p>
        </p:txBody>
      </p:sp>
      <p:sp>
        <p:nvSpPr>
          <p:cNvPr id="66587" name="Rectangle 27"/>
          <p:cNvSpPr>
            <a:spLocks noChangeArrowheads="1"/>
          </p:cNvSpPr>
          <p:nvPr/>
        </p:nvSpPr>
        <p:spPr bwMode="auto">
          <a:xfrm>
            <a:off x="4806950" y="2978150"/>
            <a:ext cx="13589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88" name="AutoShape 28"/>
          <p:cNvSpPr>
            <a:spLocks noChangeArrowheads="1"/>
          </p:cNvSpPr>
          <p:nvPr/>
        </p:nvSpPr>
        <p:spPr bwMode="auto">
          <a:xfrm>
            <a:off x="920750" y="5645150"/>
            <a:ext cx="1358900" cy="520700"/>
          </a:xfrm>
          <a:prstGeom prst="diamond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89" name="Rectangle 29"/>
          <p:cNvSpPr>
            <a:spLocks noChangeArrowheads="1"/>
          </p:cNvSpPr>
          <p:nvPr/>
        </p:nvSpPr>
        <p:spPr bwMode="auto">
          <a:xfrm>
            <a:off x="4859338" y="2955925"/>
            <a:ext cx="1268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แสดงคะแนน</a:t>
            </a:r>
          </a:p>
        </p:txBody>
      </p:sp>
      <p:sp>
        <p:nvSpPr>
          <p:cNvPr id="66590" name="Rectangle 30"/>
          <p:cNvSpPr>
            <a:spLocks noChangeArrowheads="1"/>
          </p:cNvSpPr>
          <p:nvPr/>
        </p:nvSpPr>
        <p:spPr bwMode="auto">
          <a:xfrm>
            <a:off x="3511550" y="2978150"/>
            <a:ext cx="1130300" cy="368300"/>
          </a:xfrm>
          <a:prstGeom prst="rect">
            <a:avLst/>
          </a:prstGeom>
          <a:solidFill>
            <a:srgbClr val="00808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6591" name="Rectangle 31"/>
          <p:cNvSpPr>
            <a:spLocks noChangeArrowheads="1"/>
          </p:cNvSpPr>
          <p:nvPr/>
        </p:nvSpPr>
        <p:spPr bwMode="auto">
          <a:xfrm>
            <a:off x="3784600" y="2955925"/>
            <a:ext cx="593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Help</a:t>
            </a:r>
          </a:p>
        </p:txBody>
      </p:sp>
      <p:sp>
        <p:nvSpPr>
          <p:cNvPr id="66592" name="AutoShape 32"/>
          <p:cNvSpPr>
            <a:spLocks noChangeArrowheads="1"/>
          </p:cNvSpPr>
          <p:nvPr/>
        </p:nvSpPr>
        <p:spPr bwMode="auto">
          <a:xfrm>
            <a:off x="4044950" y="2368550"/>
            <a:ext cx="444500" cy="292100"/>
          </a:xfrm>
          <a:prstGeom prst="diamond">
            <a:avLst/>
          </a:prstGeom>
          <a:solidFill>
            <a:srgbClr val="0066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6593" name="Line 33"/>
          <p:cNvSpPr>
            <a:spLocks noChangeShapeType="1"/>
          </p:cNvSpPr>
          <p:nvPr/>
        </p:nvSpPr>
        <p:spPr bwMode="auto">
          <a:xfrm flipV="1">
            <a:off x="5486400" y="2516188"/>
            <a:ext cx="0" cy="4556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6594" name="Rectangle 34"/>
          <p:cNvSpPr>
            <a:spLocks noChangeArrowheads="1"/>
          </p:cNvSpPr>
          <p:nvPr/>
        </p:nvSpPr>
        <p:spPr bwMode="auto">
          <a:xfrm>
            <a:off x="3613150" y="1736725"/>
            <a:ext cx="1325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>
                <a:latin typeface="BrowalliaUPC" pitchFamily="34" charset="-34"/>
              </a:rPr>
              <a:t>เลือกบทเรียน</a:t>
            </a:r>
          </a:p>
        </p:txBody>
      </p:sp>
      <p:graphicFrame>
        <p:nvGraphicFramePr>
          <p:cNvPr id="81920" name="Object 0"/>
          <p:cNvGraphicFramePr>
            <a:graphicFrameLocks/>
          </p:cNvGraphicFramePr>
          <p:nvPr/>
        </p:nvGraphicFramePr>
        <p:xfrm>
          <a:off x="274638" y="298450"/>
          <a:ext cx="2100262" cy="2257425"/>
        </p:xfrm>
        <a:graphic>
          <a:graphicData uri="http://schemas.openxmlformats.org/presentationml/2006/ole">
            <p:oleObj spid="_x0000_s81920" name="ClipArt" r:id="rId3" imgW="2100240" imgH="2257200" progId="">
              <p:embed/>
            </p:oleObj>
          </a:graphicData>
        </a:graphic>
      </p:graphicFrame>
      <p:sp>
        <p:nvSpPr>
          <p:cNvPr id="66596" name="Rectangle 36"/>
          <p:cNvSpPr>
            <a:spLocks noChangeArrowheads="1"/>
          </p:cNvSpPr>
          <p:nvPr/>
        </p:nvSpPr>
        <p:spPr bwMode="auto">
          <a:xfrm>
            <a:off x="4995863" y="5729288"/>
            <a:ext cx="25098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28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ตัวอย่างแสดงผังการทำงาน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eaLnBrk="0" hangingPunct="0"/>
            <a:r>
              <a:rPr lang="th-TH" b="1">
                <a:solidFill>
                  <a:schemeClr val="accent2"/>
                </a:solidFill>
              </a:rPr>
              <a:t>เครื่องมือที่ใช้ในการพัฒนาโปรแกรม CAI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828800"/>
            <a:ext cx="7848600" cy="609600"/>
          </a:xfrm>
          <a:noFill/>
          <a:ln/>
        </p:spPr>
        <p:txBody>
          <a:bodyPr/>
          <a:lstStyle/>
          <a:p>
            <a:pPr eaLnBrk="0" hangingPunct="0">
              <a:buFont typeface="Monotype Sorts" pitchFamily="2" charset="2"/>
              <a:buNone/>
            </a:pPr>
            <a:r>
              <a:rPr lang="th-TH" b="1">
                <a:solidFill>
                  <a:srgbClr val="FF0033"/>
                </a:solidFill>
              </a:rPr>
              <a:t>สร้างด้วยอะไรก็ได้แต่เน้นที่การใช้งานง่าย และมีการโต้ตอบกับผู้เรียน</a:t>
            </a:r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1724025" y="2636838"/>
            <a:ext cx="57023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>
              <a:buClr>
                <a:schemeClr val="hlink"/>
              </a:buClr>
              <a:buFont typeface="Wingdings" pitchFamily="2" charset="2"/>
              <a:buChar char="&amp;"/>
            </a:pPr>
            <a:r>
              <a:rPr lang="th-TH" sz="3200" b="1">
                <a:latin typeface="BrowalliaUPC" pitchFamily="34" charset="-34"/>
              </a:rPr>
              <a:t> ใช้เวลาในการเรียนรู้น้อย</a:t>
            </a:r>
          </a:p>
          <a:p>
            <a:pPr algn="l" eaLnBrk="0" hangingPunct="0">
              <a:buClr>
                <a:schemeClr val="hlink"/>
              </a:buClr>
              <a:buFont typeface="Wingdings" pitchFamily="2" charset="2"/>
              <a:buChar char="&amp;"/>
            </a:pPr>
            <a:r>
              <a:rPr lang="th-TH" sz="3200" b="1">
                <a:latin typeface="BrowalliaUPC" pitchFamily="34" charset="-34"/>
              </a:rPr>
              <a:t> ออกแบบให้ผู้เรียนกดแป้นพิมพ์น้อยที่สุด</a:t>
            </a:r>
          </a:p>
          <a:p>
            <a:pPr algn="l" eaLnBrk="0" hangingPunct="0">
              <a:buClr>
                <a:schemeClr val="hlink"/>
              </a:buClr>
              <a:buFont typeface="Wingdings" pitchFamily="2" charset="2"/>
              <a:buChar char="&amp;"/>
            </a:pPr>
            <a:r>
              <a:rPr lang="th-TH" sz="3200" b="1">
                <a:latin typeface="BrowalliaUPC" pitchFamily="34" charset="-34"/>
              </a:rPr>
              <a:t> มีระบบป้องกันข้อผิดพลาด</a:t>
            </a: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142844" y="4541838"/>
            <a:ext cx="8907888" cy="107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th-TH" sz="3200" dirty="0" smtClean="0">
                <a:solidFill>
                  <a:srgbClr val="99FF66"/>
                </a:solidFill>
              </a:rPr>
              <a:t>พัฒนา</a:t>
            </a:r>
            <a:r>
              <a:rPr lang="th-TH" sz="3200" dirty="0">
                <a:solidFill>
                  <a:srgbClr val="99FF66"/>
                </a:solidFill>
              </a:rPr>
              <a:t>ด้วยภาษาคอมพิวเตอร์ เช่น </a:t>
            </a:r>
            <a:r>
              <a:rPr lang="th-TH" sz="3200" dirty="0" err="1">
                <a:solidFill>
                  <a:srgbClr val="99FF66"/>
                </a:solidFill>
              </a:rPr>
              <a:t>Basic</a:t>
            </a:r>
            <a:r>
              <a:rPr lang="th-TH" sz="3200" dirty="0">
                <a:solidFill>
                  <a:srgbClr val="99FF66"/>
                </a:solidFill>
              </a:rPr>
              <a:t>, C, </a:t>
            </a:r>
            <a:r>
              <a:rPr lang="th-TH" sz="3200" dirty="0" err="1">
                <a:solidFill>
                  <a:srgbClr val="99FF66"/>
                </a:solidFill>
              </a:rPr>
              <a:t>Pascal</a:t>
            </a:r>
            <a:r>
              <a:rPr lang="th-TH" sz="3200" dirty="0">
                <a:solidFill>
                  <a:srgbClr val="99FF66"/>
                </a:solidFill>
              </a:rPr>
              <a:t> ฯลฯ</a:t>
            </a:r>
          </a:p>
          <a:p>
            <a:pPr eaLnBrk="0" hangingPunct="0"/>
            <a:r>
              <a:rPr lang="th-TH" sz="3200" dirty="0">
                <a:solidFill>
                  <a:srgbClr val="99FF66"/>
                </a:solidFill>
              </a:rPr>
              <a:t>พัฒนา</a:t>
            </a:r>
            <a:r>
              <a:rPr lang="th-TH" sz="3200" dirty="0" smtClean="0">
                <a:solidFill>
                  <a:srgbClr val="99FF66"/>
                </a:solidFill>
              </a:rPr>
              <a:t>ด้วยโปรแกรม</a:t>
            </a:r>
            <a:r>
              <a:rPr lang="th-TH" sz="3200" dirty="0">
                <a:solidFill>
                  <a:srgbClr val="99FF66"/>
                </a:solidFill>
              </a:rPr>
              <a:t>บทประพันธ์ เช่น </a:t>
            </a:r>
            <a:r>
              <a:rPr lang="th-TH" sz="3200" dirty="0" err="1">
                <a:solidFill>
                  <a:srgbClr val="99FF66"/>
                </a:solidFill>
              </a:rPr>
              <a:t>Toolbook</a:t>
            </a:r>
            <a:r>
              <a:rPr lang="th-TH" sz="3200" dirty="0">
                <a:solidFill>
                  <a:srgbClr val="99FF66"/>
                </a:solidFill>
              </a:rPr>
              <a:t>, </a:t>
            </a:r>
            <a:r>
              <a:rPr lang="th-TH" sz="3200" dirty="0" err="1">
                <a:solidFill>
                  <a:srgbClr val="99FF66"/>
                </a:solidFill>
              </a:rPr>
              <a:t>Authorware</a:t>
            </a:r>
            <a:r>
              <a:rPr lang="th-TH" sz="3200" dirty="0">
                <a:solidFill>
                  <a:srgbClr val="99FF66"/>
                </a:solidFill>
              </a:rPr>
              <a:t>, </a:t>
            </a:r>
            <a:r>
              <a:rPr lang="th-TH" sz="3200" dirty="0" smtClean="0">
                <a:solidFill>
                  <a:srgbClr val="99FF66"/>
                </a:solidFill>
              </a:rPr>
              <a:t>C</a:t>
            </a:r>
            <a:r>
              <a:rPr lang="en-US" sz="3200" dirty="0" smtClean="0">
                <a:solidFill>
                  <a:srgbClr val="99FF66"/>
                </a:solidFill>
              </a:rPr>
              <a:t>h</a:t>
            </a:r>
            <a:r>
              <a:rPr lang="th-TH" sz="3200" dirty="0" err="1" smtClean="0">
                <a:solidFill>
                  <a:srgbClr val="99FF66"/>
                </a:solidFill>
              </a:rPr>
              <a:t>ula</a:t>
            </a:r>
            <a:r>
              <a:rPr lang="th-TH" sz="3200" dirty="0" smtClean="0">
                <a:solidFill>
                  <a:srgbClr val="99FF66"/>
                </a:solidFill>
              </a:rPr>
              <a:t> </a:t>
            </a:r>
            <a:r>
              <a:rPr lang="th-TH" sz="3200" dirty="0" err="1">
                <a:solidFill>
                  <a:srgbClr val="99FF66"/>
                </a:solidFill>
              </a:rPr>
              <a:t>CAI</a:t>
            </a:r>
            <a:r>
              <a:rPr lang="th-TH" sz="3200" dirty="0">
                <a:solidFill>
                  <a:srgbClr val="99FF66"/>
                </a:solidFill>
              </a:rPr>
              <a:t> ฯลฯ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1149350" y="2444750"/>
            <a:ext cx="6769100" cy="1816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 spd="slow">
    <p:fade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219200"/>
          </a:xfrm>
          <a:noFill/>
          <a:ln/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pPr eaLnBrk="0" hangingPunct="0"/>
            <a:r>
              <a:rPr lang="th-TH" sz="8800">
                <a:solidFill>
                  <a:srgbClr val="FF0033"/>
                </a:solidFill>
                <a:latin typeface="NewYorkOld" pitchFamily="2" charset="0"/>
              </a:rPr>
              <a:t>End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>
    <p:fade thruBlk="1"/>
  </p:transition>
</p:sld>
</file>

<file path=ppt/theme/theme1.xml><?xml version="1.0" encoding="utf-8"?>
<a:theme xmlns:a="http://schemas.openxmlformats.org/drawingml/2006/main" name="Double Lines">
  <a:themeElements>
    <a:clrScheme name="Double Lines 1">
      <a:dk1>
        <a:srgbClr val="000000"/>
      </a:dk1>
      <a:lt1>
        <a:srgbClr val="FFFFFF"/>
      </a:lt1>
      <a:dk2>
        <a:srgbClr val="990066"/>
      </a:dk2>
      <a:lt2>
        <a:srgbClr val="00CCCC"/>
      </a:lt2>
      <a:accent1>
        <a:srgbClr val="D60093"/>
      </a:accent1>
      <a:accent2>
        <a:srgbClr val="FFFF66"/>
      </a:accent2>
      <a:accent3>
        <a:srgbClr val="CAAAB8"/>
      </a:accent3>
      <a:accent4>
        <a:srgbClr val="DADADA"/>
      </a:accent4>
      <a:accent5>
        <a:srgbClr val="E8AAC8"/>
      </a:accent5>
      <a:accent6>
        <a:srgbClr val="E7E75C"/>
      </a:accent6>
      <a:hlink>
        <a:srgbClr val="FF9933"/>
      </a:hlink>
      <a:folHlink>
        <a:srgbClr val="FFCCFF"/>
      </a:folHlink>
    </a:clrScheme>
    <a:fontScheme name="Double Lines">
      <a:majorFont>
        <a:latin typeface="BrowalliaUPC"/>
        <a:ea typeface=""/>
        <a:cs typeface=""/>
      </a:majorFont>
      <a:minorFont>
        <a:latin typeface="AngsanaUP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ilyUPC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ilyUPC" pitchFamily="34" charset="-34"/>
          </a:defRPr>
        </a:defPPr>
      </a:lstStyle>
    </a:lnDef>
  </a:objectDefaults>
  <a:extraClrSchemeLst>
    <a:extraClrScheme>
      <a:clrScheme name="Double Lines 1">
        <a:dk1>
          <a:srgbClr val="000000"/>
        </a:dk1>
        <a:lt1>
          <a:srgbClr val="FFFFFF"/>
        </a:lt1>
        <a:dk2>
          <a:srgbClr val="990066"/>
        </a:dk2>
        <a:lt2>
          <a:srgbClr val="00CCCC"/>
        </a:lt2>
        <a:accent1>
          <a:srgbClr val="D60093"/>
        </a:accent1>
        <a:accent2>
          <a:srgbClr val="FFFF66"/>
        </a:accent2>
        <a:accent3>
          <a:srgbClr val="CAAAB8"/>
        </a:accent3>
        <a:accent4>
          <a:srgbClr val="DADADA"/>
        </a:accent4>
        <a:accent5>
          <a:srgbClr val="E8AAC8"/>
        </a:accent5>
        <a:accent6>
          <a:srgbClr val="E7E75C"/>
        </a:accent6>
        <a:hlink>
          <a:srgbClr val="FF9933"/>
        </a:hlink>
        <a:folHlink>
          <a:srgbClr val="FF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uble Lines 2">
        <a:dk1>
          <a:srgbClr val="000000"/>
        </a:dk1>
        <a:lt1>
          <a:srgbClr val="FFFFCC"/>
        </a:lt1>
        <a:dk2>
          <a:srgbClr val="996600"/>
        </a:dk2>
        <a:lt2>
          <a:srgbClr val="FFFFCC"/>
        </a:lt2>
        <a:accent1>
          <a:srgbClr val="FFCC00"/>
        </a:accent1>
        <a:accent2>
          <a:srgbClr val="6666FF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5C5CE7"/>
        </a:accent6>
        <a:hlink>
          <a:srgbClr val="999933"/>
        </a:hlink>
        <a:folHlink>
          <a:srgbClr val="99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uble Lines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ouble Lines 1">
    <a:dk1>
      <a:srgbClr val="000000"/>
    </a:dk1>
    <a:lt1>
      <a:srgbClr val="FFFFFF"/>
    </a:lt1>
    <a:dk2>
      <a:srgbClr val="990066"/>
    </a:dk2>
    <a:lt2>
      <a:srgbClr val="00CCCC"/>
    </a:lt2>
    <a:accent1>
      <a:srgbClr val="D60093"/>
    </a:accent1>
    <a:accent2>
      <a:srgbClr val="FFFF66"/>
    </a:accent2>
    <a:accent3>
      <a:srgbClr val="CAAAB8"/>
    </a:accent3>
    <a:accent4>
      <a:srgbClr val="DADADA"/>
    </a:accent4>
    <a:accent5>
      <a:srgbClr val="E8AAC8"/>
    </a:accent5>
    <a:accent6>
      <a:srgbClr val="E7E75C"/>
    </a:accent6>
    <a:hlink>
      <a:srgbClr val="FF9933"/>
    </a:hlink>
    <a:folHlink>
      <a:srgbClr val="FFCC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C:\MSOffice\Templates\Presentation Designs\Double Lines.pot</Template>
  <TotalTime>585</TotalTime>
  <Words>1499</Words>
  <Application>Microsoft PowerPoint</Application>
  <PresentationFormat>On-screen Show (4:3)</PresentationFormat>
  <Paragraphs>213</Paragraphs>
  <Slides>33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Double Lines</vt:lpstr>
      <vt:lpstr>ClipArt</vt:lpstr>
      <vt:lpstr>การสร้างบทเรียนคอมพิวเตอร์ช่วยสอน CAI</vt:lpstr>
      <vt:lpstr>คอมพิวเตอร์ช่วยสอนคืออะไร ?</vt:lpstr>
      <vt:lpstr>คอมพิวเตอร์จัดการสอน : CMI</vt:lpstr>
      <vt:lpstr>คอมพิวเตอร์ช่วยสอน : CAI</vt:lpstr>
      <vt:lpstr>CAI ทำอะไรได้บ้าง ?</vt:lpstr>
      <vt:lpstr>องค์ประกอบสำคัญของคอมพิวเตอร์ช่วยสอน</vt:lpstr>
      <vt:lpstr>รูปแบบต่างๆ ของคอมพิวเตอร์ช่วยสอน</vt:lpstr>
      <vt:lpstr>รูปแบบโปรแกรมบทเรียนแบบ Tutorial Instruction</vt:lpstr>
      <vt:lpstr>ประเภทการฝึกหัด(Drill and Practice)</vt:lpstr>
      <vt:lpstr>รูปแบบโปรแกรมบทเรียนแบบ Drill and Practice</vt:lpstr>
      <vt:lpstr>ประเภทสถานการณ์จำลอง(Simulation)</vt:lpstr>
      <vt:lpstr>ประเภทเกมการสอน (Instruction Games)</vt:lpstr>
      <vt:lpstr>รูปแบบโปรแกรมแบบ Instruction Games</vt:lpstr>
      <vt:lpstr>ประเภทการค้นพบ (Discovery</vt:lpstr>
      <vt:lpstr>ประเภทการแก้ปัญหา (Problem-Solving)</vt:lpstr>
      <vt:lpstr>ประเภทเพื่อการทดสอบ (Test)</vt:lpstr>
      <vt:lpstr>การพัฒนาโปรแกรมคอมพิวเตอร์ช่วยสอน</vt:lpstr>
      <vt:lpstr>การออกแบบโปรแกรมคอมพิวเตอร์ช่วยสอน</vt:lpstr>
      <vt:lpstr>การออกแบบโปรแกรมคอมพิวเตอร์ช่วยสอน</vt:lpstr>
      <vt:lpstr>การออกแบบโปรแกรมคอมพิวเตอร์ช่วยสอน</vt:lpstr>
      <vt:lpstr>การออกแบบโปรแกรมคอมพิวเตอร์ช่วยสอน</vt:lpstr>
      <vt:lpstr>สรุปขั้นตอนของการออกแบบโปรแกรม CAI</vt:lpstr>
      <vt:lpstr>การสร้างโปรแกรมคอมพิวเตอร์ช่วยสอน</vt:lpstr>
      <vt:lpstr>การสร้างโปรแกรมคอมพิวเตอร์ช่วยสอน</vt:lpstr>
      <vt:lpstr>การสร้างโปรแกรมคอมพิวเตอร์ช่วยสอน</vt:lpstr>
      <vt:lpstr>สรุปขั้นตอนการสร้างโปรแกรมคอมพิวเตอร์ช่วยสอน</vt:lpstr>
      <vt:lpstr>การสร้างคู่มือสำหรับนักเรียน</vt:lpstr>
      <vt:lpstr>การสร้างคู่มือ สำหรับครู</vt:lpstr>
      <vt:lpstr>การสร้างคู่มือสำหรับใช้โปรแกรม</vt:lpstr>
      <vt:lpstr>การประยุกต์ใช้คอมพิวเตอร์ช่วยสอน</vt:lpstr>
      <vt:lpstr>Slide 31</vt:lpstr>
      <vt:lpstr>เครื่องมือที่ใช้ในการพัฒนาโปรแกรม CAI</vt:lpstr>
      <vt:lpstr>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การสร้างบทเรียนคอมพิวเตอร์ช่วยสอน CAI</dc:title>
  <dc:creator>Kiadtipong Yordyiamkrae</dc:creator>
  <cp:lastModifiedBy>xp</cp:lastModifiedBy>
  <cp:revision>15</cp:revision>
  <cp:lastPrinted>1998-02-23T06:08:40Z</cp:lastPrinted>
  <dcterms:created xsi:type="dcterms:W3CDTF">1997-11-03T07:03:08Z</dcterms:created>
  <dcterms:modified xsi:type="dcterms:W3CDTF">2013-11-10T23:31:25Z</dcterms:modified>
</cp:coreProperties>
</file>